
<file path=[Content_Types].xml><?xml version="1.0" encoding="utf-8"?>
<Types xmlns="http://schemas.openxmlformats.org/package/2006/content-types">
  <Default Extension="xml" ContentType="application/xml"/>
  <Default Extension="jpg" ContentType="image/jpeg"/>
  <Default Extension="mp3" ContentType="audio/unknown"/>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41"/>
  </p:notesMasterIdLst>
  <p:sldIdLst>
    <p:sldId id="259" r:id="rId4"/>
    <p:sldId id="257" r:id="rId5"/>
    <p:sldId id="277" r:id="rId6"/>
    <p:sldId id="260" r:id="rId7"/>
    <p:sldId id="261" r:id="rId8"/>
    <p:sldId id="258" r:id="rId9"/>
    <p:sldId id="262" r:id="rId10"/>
    <p:sldId id="264" r:id="rId11"/>
    <p:sldId id="263" r:id="rId12"/>
    <p:sldId id="265" r:id="rId13"/>
    <p:sldId id="266" r:id="rId14"/>
    <p:sldId id="267" r:id="rId15"/>
    <p:sldId id="293" r:id="rId16"/>
    <p:sldId id="268" r:id="rId17"/>
    <p:sldId id="269" r:id="rId18"/>
    <p:sldId id="270" r:id="rId19"/>
    <p:sldId id="271" r:id="rId20"/>
    <p:sldId id="272" r:id="rId21"/>
    <p:sldId id="273" r:id="rId22"/>
    <p:sldId id="274" r:id="rId23"/>
    <p:sldId id="275" r:id="rId24"/>
    <p:sldId id="276" r:id="rId25"/>
    <p:sldId id="283" r:id="rId26"/>
    <p:sldId id="278" r:id="rId27"/>
    <p:sldId id="279" r:id="rId28"/>
    <p:sldId id="280" r:id="rId29"/>
    <p:sldId id="281" r:id="rId30"/>
    <p:sldId id="282" r:id="rId31"/>
    <p:sldId id="284" r:id="rId32"/>
    <p:sldId id="285" r:id="rId33"/>
    <p:sldId id="286" r:id="rId34"/>
    <p:sldId id="287" r:id="rId35"/>
    <p:sldId id="288" r:id="rId36"/>
    <p:sldId id="289" r:id="rId37"/>
    <p:sldId id="290" r:id="rId38"/>
    <p:sldId id="291" r:id="rId39"/>
    <p:sldId id="292"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5FE4"/>
    <a:srgbClr val="E4C545"/>
    <a:srgbClr val="3FE4DD"/>
    <a:srgbClr val="4ACBC1"/>
    <a:srgbClr val="7B15B8"/>
    <a:srgbClr val="46C9A2"/>
    <a:srgbClr val="000B9C"/>
    <a:srgbClr val="004EFF"/>
    <a:srgbClr val="F7324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96" autoAdjust="0"/>
    <p:restoredTop sz="94660"/>
  </p:normalViewPr>
  <p:slideViewPr>
    <p:cSldViewPr snapToGrid="0" snapToObjects="1">
      <p:cViewPr varScale="1">
        <p:scale>
          <a:sx n="72" d="100"/>
          <a:sy n="72" d="100"/>
        </p:scale>
        <p:origin x="-1424" y="-96"/>
      </p:cViewPr>
      <p:guideLst>
        <p:guide orient="horz" pos="2160"/>
        <p:guide pos="2880"/>
      </p:guideLst>
    </p:cSldViewPr>
  </p:slideViewPr>
  <p:notesTextViewPr>
    <p:cViewPr>
      <p:scale>
        <a:sx n="100" d="100"/>
        <a:sy n="100" d="100"/>
      </p:scale>
      <p:origin x="0" y="2192"/>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465AAB-53CB-9643-8BD4-208221710AB8}" type="doc">
      <dgm:prSet loTypeId="urn:microsoft.com/office/officeart/2005/8/layout/cycle3" loCatId="" qsTypeId="urn:microsoft.com/office/officeart/2005/8/quickstyle/simple4" qsCatId="simple" csTypeId="urn:microsoft.com/office/officeart/2005/8/colors/colorful2" csCatId="colorful" phldr="1"/>
      <dgm:spPr/>
      <dgm:t>
        <a:bodyPr/>
        <a:lstStyle/>
        <a:p>
          <a:endParaRPr lang="en-US"/>
        </a:p>
      </dgm:t>
    </dgm:pt>
    <dgm:pt modelId="{5D5CEC62-EFCD-CF49-A3B1-75622E62D3A8}">
      <dgm:prSet phldrT="[Text]" custT="1"/>
      <dgm:spPr/>
      <dgm:t>
        <a:bodyPr/>
        <a:lstStyle/>
        <a:p>
          <a:r>
            <a:rPr lang="en-US" sz="2400" dirty="0" smtClean="0">
              <a:solidFill>
                <a:srgbClr val="000000"/>
              </a:solidFill>
            </a:rPr>
            <a:t>Grabbers</a:t>
          </a:r>
          <a:endParaRPr lang="en-US" sz="2400" dirty="0">
            <a:solidFill>
              <a:srgbClr val="000000"/>
            </a:solidFill>
          </a:endParaRPr>
        </a:p>
      </dgm:t>
    </dgm:pt>
    <dgm:pt modelId="{5DD56B9A-8096-8846-B78B-CEA7C3EAF8C4}" type="parTrans" cxnId="{9104342F-099E-1147-BA32-D25094B7BD23}">
      <dgm:prSet/>
      <dgm:spPr/>
      <dgm:t>
        <a:bodyPr/>
        <a:lstStyle/>
        <a:p>
          <a:endParaRPr lang="en-US" sz="2400"/>
        </a:p>
      </dgm:t>
    </dgm:pt>
    <dgm:pt modelId="{C88DA1AF-ECAC-8945-814B-46B2124E3C68}" type="sibTrans" cxnId="{9104342F-099E-1147-BA32-D25094B7BD23}">
      <dgm:prSet/>
      <dgm:spPr/>
      <dgm:t>
        <a:bodyPr/>
        <a:lstStyle/>
        <a:p>
          <a:endParaRPr lang="en-US" sz="2400"/>
        </a:p>
      </dgm:t>
    </dgm:pt>
    <dgm:pt modelId="{DCE81BAE-7578-8449-9F63-77FA19FA8204}">
      <dgm:prSet phldrT="[Text]" custT="1"/>
      <dgm:spPr/>
      <dgm:t>
        <a:bodyPr/>
        <a:lstStyle/>
        <a:p>
          <a:r>
            <a:rPr lang="en-US" sz="2400" dirty="0" smtClean="0">
              <a:solidFill>
                <a:srgbClr val="000000"/>
              </a:solidFill>
            </a:rPr>
            <a:t>Big Picture</a:t>
          </a:r>
          <a:endParaRPr lang="en-US" sz="2400" dirty="0">
            <a:solidFill>
              <a:srgbClr val="000000"/>
            </a:solidFill>
          </a:endParaRPr>
        </a:p>
      </dgm:t>
    </dgm:pt>
    <dgm:pt modelId="{32733CA3-FA96-FA4B-8CC1-101487571E9F}" type="parTrans" cxnId="{9E7A9679-9388-564C-A760-DB88F6B6DEBB}">
      <dgm:prSet/>
      <dgm:spPr/>
      <dgm:t>
        <a:bodyPr/>
        <a:lstStyle/>
        <a:p>
          <a:endParaRPr lang="en-US" sz="2400"/>
        </a:p>
      </dgm:t>
    </dgm:pt>
    <dgm:pt modelId="{F62F32B9-1032-F444-BDD0-A361AEADA7D8}" type="sibTrans" cxnId="{9E7A9679-9388-564C-A760-DB88F6B6DEBB}">
      <dgm:prSet/>
      <dgm:spPr/>
      <dgm:t>
        <a:bodyPr/>
        <a:lstStyle/>
        <a:p>
          <a:endParaRPr lang="en-US" sz="2400"/>
        </a:p>
      </dgm:t>
    </dgm:pt>
    <dgm:pt modelId="{7C038F3F-83D8-3D44-9ACF-A316765F286E}">
      <dgm:prSet phldrT="[Text]" custT="1"/>
      <dgm:spPr/>
      <dgm:t>
        <a:bodyPr/>
        <a:lstStyle/>
        <a:p>
          <a:r>
            <a:rPr lang="en-US" sz="2400" dirty="0" smtClean="0">
              <a:solidFill>
                <a:srgbClr val="000000"/>
              </a:solidFill>
            </a:rPr>
            <a:t>Proofs of Gain</a:t>
          </a:r>
          <a:endParaRPr lang="en-US" sz="2400" dirty="0">
            <a:solidFill>
              <a:srgbClr val="000000"/>
            </a:solidFill>
          </a:endParaRPr>
        </a:p>
      </dgm:t>
    </dgm:pt>
    <dgm:pt modelId="{E621E11C-249C-1844-8D9C-9785B5CD3C44}" type="parTrans" cxnId="{82899910-E1F1-3A46-8DAA-97C54E0D43FF}">
      <dgm:prSet/>
      <dgm:spPr/>
      <dgm:t>
        <a:bodyPr/>
        <a:lstStyle/>
        <a:p>
          <a:endParaRPr lang="en-US" sz="2400"/>
        </a:p>
      </dgm:t>
    </dgm:pt>
    <dgm:pt modelId="{2766F109-1241-6647-B147-7CF40A87440F}" type="sibTrans" cxnId="{82899910-E1F1-3A46-8DAA-97C54E0D43FF}">
      <dgm:prSet/>
      <dgm:spPr/>
      <dgm:t>
        <a:bodyPr/>
        <a:lstStyle/>
        <a:p>
          <a:endParaRPr lang="en-US" sz="2400"/>
        </a:p>
      </dgm:t>
    </dgm:pt>
    <dgm:pt modelId="{5237EE7B-D024-6845-9DEF-95BC5F89D486}">
      <dgm:prSet phldrT="[Text]" custT="1"/>
      <dgm:spPr/>
      <dgm:t>
        <a:bodyPr/>
        <a:lstStyle/>
        <a:p>
          <a:r>
            <a:rPr lang="en-US" sz="2400" dirty="0" smtClean="0">
              <a:solidFill>
                <a:schemeClr val="tx1"/>
              </a:solidFill>
            </a:rPr>
            <a:t>Handling Objections</a:t>
          </a:r>
          <a:endParaRPr lang="en-US" sz="2400" dirty="0">
            <a:solidFill>
              <a:schemeClr val="tx1"/>
            </a:solidFill>
          </a:endParaRPr>
        </a:p>
      </dgm:t>
    </dgm:pt>
    <dgm:pt modelId="{B1B623C2-D6C5-5540-8EB9-E698117D968E}" type="parTrans" cxnId="{336AC8C4-BE5B-374D-8F20-4F0C45E9B17C}">
      <dgm:prSet/>
      <dgm:spPr/>
      <dgm:t>
        <a:bodyPr/>
        <a:lstStyle/>
        <a:p>
          <a:endParaRPr lang="en-US" sz="2400"/>
        </a:p>
      </dgm:t>
    </dgm:pt>
    <dgm:pt modelId="{4709B364-56C4-6E4F-8800-E3F09C305CDF}" type="sibTrans" cxnId="{336AC8C4-BE5B-374D-8F20-4F0C45E9B17C}">
      <dgm:prSet/>
      <dgm:spPr/>
      <dgm:t>
        <a:bodyPr/>
        <a:lstStyle/>
        <a:p>
          <a:endParaRPr lang="en-US" sz="2400"/>
        </a:p>
      </dgm:t>
    </dgm:pt>
    <dgm:pt modelId="{0961C2BC-38FA-1F4B-B257-D72F89EC5943}">
      <dgm:prSet phldrT="[Text]" custT="1"/>
      <dgm:spPr/>
      <dgm:t>
        <a:bodyPr/>
        <a:lstStyle/>
        <a:p>
          <a:r>
            <a:rPr lang="en-US" sz="2400" dirty="0" smtClean="0">
              <a:solidFill>
                <a:srgbClr val="000000"/>
              </a:solidFill>
            </a:rPr>
            <a:t>Close</a:t>
          </a:r>
          <a:endParaRPr lang="en-US" sz="2400" dirty="0">
            <a:solidFill>
              <a:srgbClr val="000000"/>
            </a:solidFill>
          </a:endParaRPr>
        </a:p>
      </dgm:t>
    </dgm:pt>
    <dgm:pt modelId="{7987F366-981E-EE4E-BDB9-048932C8880F}" type="parTrans" cxnId="{981DE8C3-9F44-1449-B092-29FA9E5574FF}">
      <dgm:prSet/>
      <dgm:spPr/>
      <dgm:t>
        <a:bodyPr/>
        <a:lstStyle/>
        <a:p>
          <a:endParaRPr lang="en-US" sz="2400"/>
        </a:p>
      </dgm:t>
    </dgm:pt>
    <dgm:pt modelId="{6CF82DA0-8D0A-324E-90B8-11C28C6D25C9}" type="sibTrans" cxnId="{981DE8C3-9F44-1449-B092-29FA9E5574FF}">
      <dgm:prSet/>
      <dgm:spPr/>
      <dgm:t>
        <a:bodyPr/>
        <a:lstStyle/>
        <a:p>
          <a:endParaRPr lang="en-US" sz="2400"/>
        </a:p>
      </dgm:t>
    </dgm:pt>
    <dgm:pt modelId="{B2E6D635-F89B-D14A-91AE-9EE84E96FA77}">
      <dgm:prSet custT="1"/>
      <dgm:spPr/>
      <dgm:t>
        <a:bodyPr/>
        <a:lstStyle/>
        <a:p>
          <a:r>
            <a:rPr lang="en-US" sz="2400" dirty="0" smtClean="0">
              <a:solidFill>
                <a:srgbClr val="000000"/>
              </a:solidFill>
            </a:rPr>
            <a:t>Claims </a:t>
          </a:r>
          <a:endParaRPr lang="en-US" sz="2400" dirty="0">
            <a:solidFill>
              <a:srgbClr val="000000"/>
            </a:solidFill>
          </a:endParaRPr>
        </a:p>
      </dgm:t>
    </dgm:pt>
    <dgm:pt modelId="{5781C784-EEAC-A44A-AC0F-1849B6E8C1B7}" type="parTrans" cxnId="{95F62945-7471-4B4B-8FBB-8A36CB7D5D25}">
      <dgm:prSet/>
      <dgm:spPr/>
      <dgm:t>
        <a:bodyPr/>
        <a:lstStyle/>
        <a:p>
          <a:endParaRPr lang="en-US" sz="2400"/>
        </a:p>
      </dgm:t>
    </dgm:pt>
    <dgm:pt modelId="{8BC9E078-A934-B74E-B691-E4FF04A832EF}" type="sibTrans" cxnId="{95F62945-7471-4B4B-8FBB-8A36CB7D5D25}">
      <dgm:prSet/>
      <dgm:spPr/>
      <dgm:t>
        <a:bodyPr/>
        <a:lstStyle/>
        <a:p>
          <a:endParaRPr lang="en-US" sz="2400"/>
        </a:p>
      </dgm:t>
    </dgm:pt>
    <dgm:pt modelId="{A81524B3-6815-2A49-90B7-8744551AE240}" type="pres">
      <dgm:prSet presAssocID="{B7465AAB-53CB-9643-8BD4-208221710AB8}" presName="Name0" presStyleCnt="0">
        <dgm:presLayoutVars>
          <dgm:dir/>
          <dgm:resizeHandles val="exact"/>
        </dgm:presLayoutVars>
      </dgm:prSet>
      <dgm:spPr/>
      <dgm:t>
        <a:bodyPr/>
        <a:lstStyle/>
        <a:p>
          <a:endParaRPr lang="en-US"/>
        </a:p>
      </dgm:t>
    </dgm:pt>
    <dgm:pt modelId="{92E8B2AD-8C82-454C-98E4-F6BE718D80CB}" type="pres">
      <dgm:prSet presAssocID="{B7465AAB-53CB-9643-8BD4-208221710AB8}" presName="cycle" presStyleCnt="0"/>
      <dgm:spPr/>
    </dgm:pt>
    <dgm:pt modelId="{D1C6A137-386F-474B-A739-87097A5F3BDA}" type="pres">
      <dgm:prSet presAssocID="{5D5CEC62-EFCD-CF49-A3B1-75622E62D3A8}" presName="nodeFirstNode" presStyleLbl="node1" presStyleIdx="0" presStyleCnt="6" custRadScaleRad="100231" custRadScaleInc="-3485">
        <dgm:presLayoutVars>
          <dgm:bulletEnabled val="1"/>
        </dgm:presLayoutVars>
      </dgm:prSet>
      <dgm:spPr/>
      <dgm:t>
        <a:bodyPr/>
        <a:lstStyle/>
        <a:p>
          <a:endParaRPr lang="en-US"/>
        </a:p>
      </dgm:t>
    </dgm:pt>
    <dgm:pt modelId="{AE6FD644-60E1-E945-8BE5-0CEA1C9B19A4}" type="pres">
      <dgm:prSet presAssocID="{C88DA1AF-ECAC-8945-814B-46B2124E3C68}" presName="sibTransFirstNode" presStyleLbl="bgShp" presStyleIdx="0" presStyleCnt="1" custScaleX="147933"/>
      <dgm:spPr/>
      <dgm:t>
        <a:bodyPr/>
        <a:lstStyle/>
        <a:p>
          <a:endParaRPr lang="en-US"/>
        </a:p>
      </dgm:t>
    </dgm:pt>
    <dgm:pt modelId="{4438054B-189A-7849-A65B-0DAD0EF90CBA}" type="pres">
      <dgm:prSet presAssocID="{B2E6D635-F89B-D14A-91AE-9EE84E96FA77}" presName="nodeFollowingNodes" presStyleLbl="node1" presStyleIdx="1" presStyleCnt="6" custRadScaleRad="138561" custRadScaleInc="15396">
        <dgm:presLayoutVars>
          <dgm:bulletEnabled val="1"/>
        </dgm:presLayoutVars>
      </dgm:prSet>
      <dgm:spPr/>
      <dgm:t>
        <a:bodyPr/>
        <a:lstStyle/>
        <a:p>
          <a:endParaRPr lang="en-US"/>
        </a:p>
      </dgm:t>
    </dgm:pt>
    <dgm:pt modelId="{EE5EC521-E39E-964D-A537-11B57CC346B8}" type="pres">
      <dgm:prSet presAssocID="{DCE81BAE-7578-8449-9F63-77FA19FA8204}" presName="nodeFollowingNodes" presStyleLbl="node1" presStyleIdx="2" presStyleCnt="6" custRadScaleRad="148557" custRadScaleInc="-20090">
        <dgm:presLayoutVars>
          <dgm:bulletEnabled val="1"/>
        </dgm:presLayoutVars>
      </dgm:prSet>
      <dgm:spPr/>
      <dgm:t>
        <a:bodyPr/>
        <a:lstStyle/>
        <a:p>
          <a:endParaRPr lang="en-US"/>
        </a:p>
      </dgm:t>
    </dgm:pt>
    <dgm:pt modelId="{96827214-8420-9343-8258-BFCCA9DEAB5E}" type="pres">
      <dgm:prSet presAssocID="{7C038F3F-83D8-3D44-9ACF-A316765F286E}" presName="nodeFollowingNodes" presStyleLbl="node1" presStyleIdx="3" presStyleCnt="6" custRadScaleRad="101568" custRadScaleInc="-18421">
        <dgm:presLayoutVars>
          <dgm:bulletEnabled val="1"/>
        </dgm:presLayoutVars>
      </dgm:prSet>
      <dgm:spPr/>
      <dgm:t>
        <a:bodyPr/>
        <a:lstStyle/>
        <a:p>
          <a:endParaRPr lang="en-US"/>
        </a:p>
      </dgm:t>
    </dgm:pt>
    <dgm:pt modelId="{4073C46D-6581-B046-A210-B1411C7D8965}" type="pres">
      <dgm:prSet presAssocID="{5237EE7B-D024-6845-9DEF-95BC5F89D486}" presName="nodeFollowingNodes" presStyleLbl="node1" presStyleIdx="4" presStyleCnt="6" custScaleX="109709" custScaleY="131256" custRadScaleRad="156818" custRadScaleInc="9480">
        <dgm:presLayoutVars>
          <dgm:bulletEnabled val="1"/>
        </dgm:presLayoutVars>
      </dgm:prSet>
      <dgm:spPr/>
      <dgm:t>
        <a:bodyPr/>
        <a:lstStyle/>
        <a:p>
          <a:endParaRPr lang="en-US"/>
        </a:p>
      </dgm:t>
    </dgm:pt>
    <dgm:pt modelId="{5E0CE9FA-DA7F-254B-B18D-C97199E14B55}" type="pres">
      <dgm:prSet presAssocID="{0961C2BC-38FA-1F4B-B257-D72F89EC5943}" presName="nodeFollowingNodes" presStyleLbl="node1" presStyleIdx="5" presStyleCnt="6" custRadScaleRad="162774" custRadScaleInc="-25049">
        <dgm:presLayoutVars>
          <dgm:bulletEnabled val="1"/>
        </dgm:presLayoutVars>
      </dgm:prSet>
      <dgm:spPr/>
      <dgm:t>
        <a:bodyPr/>
        <a:lstStyle/>
        <a:p>
          <a:endParaRPr lang="en-US"/>
        </a:p>
      </dgm:t>
    </dgm:pt>
  </dgm:ptLst>
  <dgm:cxnLst>
    <dgm:cxn modelId="{50043225-8CF1-E545-BE01-3B73D6731F4C}" type="presOf" srcId="{B2E6D635-F89B-D14A-91AE-9EE84E96FA77}" destId="{4438054B-189A-7849-A65B-0DAD0EF90CBA}" srcOrd="0" destOrd="0" presId="urn:microsoft.com/office/officeart/2005/8/layout/cycle3"/>
    <dgm:cxn modelId="{9104342F-099E-1147-BA32-D25094B7BD23}" srcId="{B7465AAB-53CB-9643-8BD4-208221710AB8}" destId="{5D5CEC62-EFCD-CF49-A3B1-75622E62D3A8}" srcOrd="0" destOrd="0" parTransId="{5DD56B9A-8096-8846-B78B-CEA7C3EAF8C4}" sibTransId="{C88DA1AF-ECAC-8945-814B-46B2124E3C68}"/>
    <dgm:cxn modelId="{ECC0F670-DAE8-A149-8069-4B2BE6DB12E0}" type="presOf" srcId="{DCE81BAE-7578-8449-9F63-77FA19FA8204}" destId="{EE5EC521-E39E-964D-A537-11B57CC346B8}" srcOrd="0" destOrd="0" presId="urn:microsoft.com/office/officeart/2005/8/layout/cycle3"/>
    <dgm:cxn modelId="{981DE8C3-9F44-1449-B092-29FA9E5574FF}" srcId="{B7465AAB-53CB-9643-8BD4-208221710AB8}" destId="{0961C2BC-38FA-1F4B-B257-D72F89EC5943}" srcOrd="5" destOrd="0" parTransId="{7987F366-981E-EE4E-BDB9-048932C8880F}" sibTransId="{6CF82DA0-8D0A-324E-90B8-11C28C6D25C9}"/>
    <dgm:cxn modelId="{F19B9DAA-A9FA-4243-BE5B-DDEFFEE0F012}" type="presOf" srcId="{5D5CEC62-EFCD-CF49-A3B1-75622E62D3A8}" destId="{D1C6A137-386F-474B-A739-87097A5F3BDA}" srcOrd="0" destOrd="0" presId="urn:microsoft.com/office/officeart/2005/8/layout/cycle3"/>
    <dgm:cxn modelId="{E1B0B0DE-C31F-4D46-B8D9-0CE82D9A07C2}" type="presOf" srcId="{C88DA1AF-ECAC-8945-814B-46B2124E3C68}" destId="{AE6FD644-60E1-E945-8BE5-0CEA1C9B19A4}" srcOrd="0" destOrd="0" presId="urn:microsoft.com/office/officeart/2005/8/layout/cycle3"/>
    <dgm:cxn modelId="{0425EC23-FE9E-8949-BEEF-709698E3BF16}" type="presOf" srcId="{7C038F3F-83D8-3D44-9ACF-A316765F286E}" destId="{96827214-8420-9343-8258-BFCCA9DEAB5E}" srcOrd="0" destOrd="0" presId="urn:microsoft.com/office/officeart/2005/8/layout/cycle3"/>
    <dgm:cxn modelId="{336AC8C4-BE5B-374D-8F20-4F0C45E9B17C}" srcId="{B7465AAB-53CB-9643-8BD4-208221710AB8}" destId="{5237EE7B-D024-6845-9DEF-95BC5F89D486}" srcOrd="4" destOrd="0" parTransId="{B1B623C2-D6C5-5540-8EB9-E698117D968E}" sibTransId="{4709B364-56C4-6E4F-8800-E3F09C305CDF}"/>
    <dgm:cxn modelId="{9E7A9679-9388-564C-A760-DB88F6B6DEBB}" srcId="{B7465AAB-53CB-9643-8BD4-208221710AB8}" destId="{DCE81BAE-7578-8449-9F63-77FA19FA8204}" srcOrd="2" destOrd="0" parTransId="{32733CA3-FA96-FA4B-8CC1-101487571E9F}" sibTransId="{F62F32B9-1032-F444-BDD0-A361AEADA7D8}"/>
    <dgm:cxn modelId="{82899910-E1F1-3A46-8DAA-97C54E0D43FF}" srcId="{B7465AAB-53CB-9643-8BD4-208221710AB8}" destId="{7C038F3F-83D8-3D44-9ACF-A316765F286E}" srcOrd="3" destOrd="0" parTransId="{E621E11C-249C-1844-8D9C-9785B5CD3C44}" sibTransId="{2766F109-1241-6647-B147-7CF40A87440F}"/>
    <dgm:cxn modelId="{95F62945-7471-4B4B-8FBB-8A36CB7D5D25}" srcId="{B7465AAB-53CB-9643-8BD4-208221710AB8}" destId="{B2E6D635-F89B-D14A-91AE-9EE84E96FA77}" srcOrd="1" destOrd="0" parTransId="{5781C784-EEAC-A44A-AC0F-1849B6E8C1B7}" sibTransId="{8BC9E078-A934-B74E-B691-E4FF04A832EF}"/>
    <dgm:cxn modelId="{8165F702-06FA-AA4D-B014-87F5FD4C548B}" type="presOf" srcId="{0961C2BC-38FA-1F4B-B257-D72F89EC5943}" destId="{5E0CE9FA-DA7F-254B-B18D-C97199E14B55}" srcOrd="0" destOrd="0" presId="urn:microsoft.com/office/officeart/2005/8/layout/cycle3"/>
    <dgm:cxn modelId="{B8EB82BC-829D-B645-BACF-EDCB4147C909}" type="presOf" srcId="{B7465AAB-53CB-9643-8BD4-208221710AB8}" destId="{A81524B3-6815-2A49-90B7-8744551AE240}" srcOrd="0" destOrd="0" presId="urn:microsoft.com/office/officeart/2005/8/layout/cycle3"/>
    <dgm:cxn modelId="{018EEA24-F7AC-3744-ADA8-71711509E398}" type="presOf" srcId="{5237EE7B-D024-6845-9DEF-95BC5F89D486}" destId="{4073C46D-6581-B046-A210-B1411C7D8965}" srcOrd="0" destOrd="0" presId="urn:microsoft.com/office/officeart/2005/8/layout/cycle3"/>
    <dgm:cxn modelId="{204D2C6F-70B6-D14B-BCC6-0C9F2EF9B41B}" type="presParOf" srcId="{A81524B3-6815-2A49-90B7-8744551AE240}" destId="{92E8B2AD-8C82-454C-98E4-F6BE718D80CB}" srcOrd="0" destOrd="0" presId="urn:microsoft.com/office/officeart/2005/8/layout/cycle3"/>
    <dgm:cxn modelId="{2478E9CE-D47E-1F49-A18F-F6B32CDAD91D}" type="presParOf" srcId="{92E8B2AD-8C82-454C-98E4-F6BE718D80CB}" destId="{D1C6A137-386F-474B-A739-87097A5F3BDA}" srcOrd="0" destOrd="0" presId="urn:microsoft.com/office/officeart/2005/8/layout/cycle3"/>
    <dgm:cxn modelId="{EA95DF75-0BE0-B043-9EE8-27A316D08AA6}" type="presParOf" srcId="{92E8B2AD-8C82-454C-98E4-F6BE718D80CB}" destId="{AE6FD644-60E1-E945-8BE5-0CEA1C9B19A4}" srcOrd="1" destOrd="0" presId="urn:microsoft.com/office/officeart/2005/8/layout/cycle3"/>
    <dgm:cxn modelId="{389E62F5-2222-AB4D-B0F2-0EDC9456C912}" type="presParOf" srcId="{92E8B2AD-8C82-454C-98E4-F6BE718D80CB}" destId="{4438054B-189A-7849-A65B-0DAD0EF90CBA}" srcOrd="2" destOrd="0" presId="urn:microsoft.com/office/officeart/2005/8/layout/cycle3"/>
    <dgm:cxn modelId="{97C41A4F-C24F-784D-8D45-17F9C1BA9681}" type="presParOf" srcId="{92E8B2AD-8C82-454C-98E4-F6BE718D80CB}" destId="{EE5EC521-E39E-964D-A537-11B57CC346B8}" srcOrd="3" destOrd="0" presId="urn:microsoft.com/office/officeart/2005/8/layout/cycle3"/>
    <dgm:cxn modelId="{D142BAB0-E1D0-5942-AD11-A2ECF5460D8D}" type="presParOf" srcId="{92E8B2AD-8C82-454C-98E4-F6BE718D80CB}" destId="{96827214-8420-9343-8258-BFCCA9DEAB5E}" srcOrd="4" destOrd="0" presId="urn:microsoft.com/office/officeart/2005/8/layout/cycle3"/>
    <dgm:cxn modelId="{104FCDBF-DEEB-584E-9B41-851535879E56}" type="presParOf" srcId="{92E8B2AD-8C82-454C-98E4-F6BE718D80CB}" destId="{4073C46D-6581-B046-A210-B1411C7D8965}" srcOrd="5" destOrd="0" presId="urn:microsoft.com/office/officeart/2005/8/layout/cycle3"/>
    <dgm:cxn modelId="{5B1D35B4-7215-7E45-8299-AF31D09CBBE3}" type="presParOf" srcId="{92E8B2AD-8C82-454C-98E4-F6BE718D80CB}" destId="{5E0CE9FA-DA7F-254B-B18D-C97199E14B5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BA7DED-DE9E-3040-A4D5-396EBBEB6B89}" type="doc">
      <dgm:prSet loTypeId="urn:microsoft.com/office/officeart/2005/8/layout/chevron2" loCatId="" qsTypeId="urn:microsoft.com/office/officeart/2005/8/quickstyle/3D1" qsCatId="3D" csTypeId="urn:microsoft.com/office/officeart/2005/8/colors/colorful2" csCatId="colorful" phldr="1"/>
      <dgm:spPr/>
      <dgm:t>
        <a:bodyPr/>
        <a:lstStyle/>
        <a:p>
          <a:endParaRPr lang="en-US"/>
        </a:p>
      </dgm:t>
    </dgm:pt>
    <dgm:pt modelId="{A896F11A-DB1B-FC47-89C8-02AAED76A2F2}">
      <dgm:prSet phldrT="[Text]"/>
      <dgm:spPr/>
      <dgm:t>
        <a:bodyPr/>
        <a:lstStyle/>
        <a:p>
          <a:r>
            <a:rPr lang="en-US" dirty="0" smtClean="0">
              <a:solidFill>
                <a:srgbClr val="000000"/>
              </a:solidFill>
            </a:rPr>
            <a:t>1</a:t>
          </a:r>
          <a:endParaRPr lang="en-US" dirty="0">
            <a:solidFill>
              <a:srgbClr val="000000"/>
            </a:solidFill>
          </a:endParaRPr>
        </a:p>
      </dgm:t>
    </dgm:pt>
    <dgm:pt modelId="{906180A1-6057-484D-8967-442F1087209B}" type="parTrans" cxnId="{80D9822D-3C9C-5C40-9F67-96D1D5DB4E04}">
      <dgm:prSet/>
      <dgm:spPr/>
      <dgm:t>
        <a:bodyPr/>
        <a:lstStyle/>
        <a:p>
          <a:endParaRPr lang="en-US"/>
        </a:p>
      </dgm:t>
    </dgm:pt>
    <dgm:pt modelId="{370CB80A-C391-0446-B853-A9C6711D432C}" type="sibTrans" cxnId="{80D9822D-3C9C-5C40-9F67-96D1D5DB4E04}">
      <dgm:prSet/>
      <dgm:spPr/>
      <dgm:t>
        <a:bodyPr/>
        <a:lstStyle/>
        <a:p>
          <a:endParaRPr lang="en-US"/>
        </a:p>
      </dgm:t>
    </dgm:pt>
    <dgm:pt modelId="{CBAF2BEC-4710-A142-8124-E43811C5F5D9}">
      <dgm:prSet phldrT="[Text]"/>
      <dgm:spPr/>
      <dgm:t>
        <a:bodyPr/>
        <a:lstStyle/>
        <a:p>
          <a:r>
            <a:rPr lang="en-US" dirty="0" smtClean="0">
              <a:latin typeface="Myanmar Sangam MN"/>
              <a:cs typeface="Myanmar Sangam MN"/>
            </a:rPr>
            <a:t>Restate</a:t>
          </a:r>
          <a:endParaRPr lang="en-US" dirty="0">
            <a:latin typeface="Myanmar Sangam MN"/>
            <a:cs typeface="Myanmar Sangam MN"/>
          </a:endParaRPr>
        </a:p>
      </dgm:t>
    </dgm:pt>
    <dgm:pt modelId="{55168E20-C064-9A4A-B5BC-5CF0BA364CB4}" type="parTrans" cxnId="{DCB2A2AD-CF83-924B-B064-42DB03702CC4}">
      <dgm:prSet/>
      <dgm:spPr/>
      <dgm:t>
        <a:bodyPr/>
        <a:lstStyle/>
        <a:p>
          <a:endParaRPr lang="en-US"/>
        </a:p>
      </dgm:t>
    </dgm:pt>
    <dgm:pt modelId="{242A6888-E152-D243-8DAF-79AE5744D97C}" type="sibTrans" cxnId="{DCB2A2AD-CF83-924B-B064-42DB03702CC4}">
      <dgm:prSet/>
      <dgm:spPr/>
      <dgm:t>
        <a:bodyPr/>
        <a:lstStyle/>
        <a:p>
          <a:endParaRPr lang="en-US"/>
        </a:p>
      </dgm:t>
    </dgm:pt>
    <dgm:pt modelId="{878FD363-2096-CD41-BF93-690B5BD8DAD8}">
      <dgm:prSet phldrT="[Text]"/>
      <dgm:spPr/>
      <dgm:t>
        <a:bodyPr/>
        <a:lstStyle/>
        <a:p>
          <a:r>
            <a:rPr lang="en-US" dirty="0" smtClean="0">
              <a:solidFill>
                <a:srgbClr val="000000"/>
              </a:solidFill>
            </a:rPr>
            <a:t>2</a:t>
          </a:r>
          <a:endParaRPr lang="en-US" dirty="0">
            <a:solidFill>
              <a:srgbClr val="000000"/>
            </a:solidFill>
          </a:endParaRPr>
        </a:p>
      </dgm:t>
    </dgm:pt>
    <dgm:pt modelId="{32F939E8-F681-8A4B-8E04-D13E89361B15}" type="parTrans" cxnId="{4A0B6277-99D3-504A-BDC7-9A4A7BF3C923}">
      <dgm:prSet/>
      <dgm:spPr/>
      <dgm:t>
        <a:bodyPr/>
        <a:lstStyle/>
        <a:p>
          <a:endParaRPr lang="en-US"/>
        </a:p>
      </dgm:t>
    </dgm:pt>
    <dgm:pt modelId="{3CAD4760-8E4C-2B40-A04F-F9948EE0AA7E}" type="sibTrans" cxnId="{4A0B6277-99D3-504A-BDC7-9A4A7BF3C923}">
      <dgm:prSet/>
      <dgm:spPr/>
      <dgm:t>
        <a:bodyPr/>
        <a:lstStyle/>
        <a:p>
          <a:endParaRPr lang="en-US"/>
        </a:p>
      </dgm:t>
    </dgm:pt>
    <dgm:pt modelId="{D2D2B75F-7306-8044-98A1-C7837B8B4CD4}">
      <dgm:prSet phldrT="[Text]"/>
      <dgm:spPr/>
      <dgm:t>
        <a:bodyPr/>
        <a:lstStyle/>
        <a:p>
          <a:r>
            <a:rPr lang="en-US" dirty="0" smtClean="0">
              <a:latin typeface="Myanmar Sangam MN"/>
              <a:cs typeface="Myanmar Sangam MN"/>
            </a:rPr>
            <a:t>Step Into It</a:t>
          </a:r>
          <a:endParaRPr lang="en-US" dirty="0">
            <a:latin typeface="Myanmar Sangam MN"/>
            <a:cs typeface="Myanmar Sangam MN"/>
          </a:endParaRPr>
        </a:p>
      </dgm:t>
    </dgm:pt>
    <dgm:pt modelId="{1CF7EDD2-336C-7B49-8B58-85E9430DE3DF}" type="parTrans" cxnId="{6FE3E0C8-50DD-564D-9F85-DDDAD6616B7C}">
      <dgm:prSet/>
      <dgm:spPr/>
      <dgm:t>
        <a:bodyPr/>
        <a:lstStyle/>
        <a:p>
          <a:endParaRPr lang="en-US"/>
        </a:p>
      </dgm:t>
    </dgm:pt>
    <dgm:pt modelId="{56F1B6F0-7A4B-3544-99B9-5AF4AEC04C22}" type="sibTrans" cxnId="{6FE3E0C8-50DD-564D-9F85-DDDAD6616B7C}">
      <dgm:prSet/>
      <dgm:spPr/>
      <dgm:t>
        <a:bodyPr/>
        <a:lstStyle/>
        <a:p>
          <a:endParaRPr lang="en-US"/>
        </a:p>
      </dgm:t>
    </dgm:pt>
    <dgm:pt modelId="{4605C772-4D6B-6549-BDE6-1346231C86E5}">
      <dgm:prSet phldrT="[Text]"/>
      <dgm:spPr/>
      <dgm:t>
        <a:bodyPr/>
        <a:lstStyle/>
        <a:p>
          <a:r>
            <a:rPr lang="en-US" dirty="0" smtClean="0">
              <a:solidFill>
                <a:srgbClr val="000000"/>
              </a:solidFill>
            </a:rPr>
            <a:t>3</a:t>
          </a:r>
          <a:endParaRPr lang="en-US" dirty="0">
            <a:solidFill>
              <a:srgbClr val="000000"/>
            </a:solidFill>
          </a:endParaRPr>
        </a:p>
      </dgm:t>
    </dgm:pt>
    <dgm:pt modelId="{0517E6B8-311D-264C-93B3-B1C2FB855D63}" type="parTrans" cxnId="{CC35024D-6C18-A645-8FBF-7E8D87B8C21D}">
      <dgm:prSet/>
      <dgm:spPr/>
      <dgm:t>
        <a:bodyPr/>
        <a:lstStyle/>
        <a:p>
          <a:endParaRPr lang="en-US"/>
        </a:p>
      </dgm:t>
    </dgm:pt>
    <dgm:pt modelId="{0704C140-0B27-B740-9D3D-33C0736489F0}" type="sibTrans" cxnId="{CC35024D-6C18-A645-8FBF-7E8D87B8C21D}">
      <dgm:prSet/>
      <dgm:spPr/>
      <dgm:t>
        <a:bodyPr/>
        <a:lstStyle/>
        <a:p>
          <a:endParaRPr lang="en-US"/>
        </a:p>
      </dgm:t>
    </dgm:pt>
    <dgm:pt modelId="{025A8877-C836-6B47-B8D3-77CB9E56F077}">
      <dgm:prSet phldrT="[Text]"/>
      <dgm:spPr/>
      <dgm:t>
        <a:bodyPr/>
        <a:lstStyle/>
        <a:p>
          <a:r>
            <a:rPr lang="en-US" dirty="0" smtClean="0">
              <a:latin typeface="Myanmar Sangam MN"/>
              <a:cs typeface="Myanmar Sangam MN"/>
            </a:rPr>
            <a:t>Hear/Wait</a:t>
          </a:r>
          <a:endParaRPr lang="en-US" dirty="0">
            <a:latin typeface="Myanmar Sangam MN"/>
            <a:cs typeface="Myanmar Sangam MN"/>
          </a:endParaRPr>
        </a:p>
      </dgm:t>
    </dgm:pt>
    <dgm:pt modelId="{611AAC75-57C4-304A-AC6B-D3E8CFAE0A28}" type="parTrans" cxnId="{5DAC0C32-FD88-024E-B231-61C788D7DFE3}">
      <dgm:prSet/>
      <dgm:spPr/>
      <dgm:t>
        <a:bodyPr/>
        <a:lstStyle/>
        <a:p>
          <a:endParaRPr lang="en-US"/>
        </a:p>
      </dgm:t>
    </dgm:pt>
    <dgm:pt modelId="{A3D5603A-D4CB-CA47-8A3D-DB61690D38A1}" type="sibTrans" cxnId="{5DAC0C32-FD88-024E-B231-61C788D7DFE3}">
      <dgm:prSet/>
      <dgm:spPr/>
      <dgm:t>
        <a:bodyPr/>
        <a:lstStyle/>
        <a:p>
          <a:endParaRPr lang="en-US"/>
        </a:p>
      </dgm:t>
    </dgm:pt>
    <dgm:pt modelId="{F9896B88-12C8-CF42-96C8-D67571BA89CE}">
      <dgm:prSet phldrT="[Text]"/>
      <dgm:spPr/>
      <dgm:t>
        <a:bodyPr/>
        <a:lstStyle/>
        <a:p>
          <a:r>
            <a:rPr lang="en-US" dirty="0" smtClean="0">
              <a:solidFill>
                <a:srgbClr val="000000"/>
              </a:solidFill>
            </a:rPr>
            <a:t>4</a:t>
          </a:r>
          <a:endParaRPr lang="en-US" dirty="0">
            <a:solidFill>
              <a:srgbClr val="000000"/>
            </a:solidFill>
          </a:endParaRPr>
        </a:p>
      </dgm:t>
    </dgm:pt>
    <dgm:pt modelId="{30BA4951-ADC7-C24A-8DC2-4F94059B5980}" type="parTrans" cxnId="{34E8B8D0-826B-AA47-B1E8-673835F37A64}">
      <dgm:prSet/>
      <dgm:spPr/>
      <dgm:t>
        <a:bodyPr/>
        <a:lstStyle/>
        <a:p>
          <a:endParaRPr lang="en-US"/>
        </a:p>
      </dgm:t>
    </dgm:pt>
    <dgm:pt modelId="{9383715B-5ABE-9F4A-9A0F-AC8BB8F708E4}" type="sibTrans" cxnId="{34E8B8D0-826B-AA47-B1E8-673835F37A64}">
      <dgm:prSet/>
      <dgm:spPr/>
      <dgm:t>
        <a:bodyPr/>
        <a:lstStyle/>
        <a:p>
          <a:endParaRPr lang="en-US"/>
        </a:p>
      </dgm:t>
    </dgm:pt>
    <dgm:pt modelId="{5A66146E-9AF1-AC49-A93D-733209896A2C}">
      <dgm:prSet phldrT="[Text]"/>
      <dgm:spPr/>
      <dgm:t>
        <a:bodyPr/>
        <a:lstStyle/>
        <a:p>
          <a:r>
            <a:rPr lang="en-US" dirty="0" smtClean="0">
              <a:solidFill>
                <a:srgbClr val="000000"/>
              </a:solidFill>
            </a:rPr>
            <a:t>5</a:t>
          </a:r>
          <a:endParaRPr lang="en-US" dirty="0">
            <a:solidFill>
              <a:srgbClr val="000000"/>
            </a:solidFill>
          </a:endParaRPr>
        </a:p>
      </dgm:t>
    </dgm:pt>
    <dgm:pt modelId="{41B49216-4DF5-FA4E-9ED9-6CFE9047001B}" type="parTrans" cxnId="{1E2F38E4-BFFA-F94F-B35F-C516A27F0D0A}">
      <dgm:prSet/>
      <dgm:spPr/>
      <dgm:t>
        <a:bodyPr/>
        <a:lstStyle/>
        <a:p>
          <a:endParaRPr lang="en-US"/>
        </a:p>
      </dgm:t>
    </dgm:pt>
    <dgm:pt modelId="{E4F78866-B1AF-B542-B550-C8CA01E98060}" type="sibTrans" cxnId="{1E2F38E4-BFFA-F94F-B35F-C516A27F0D0A}">
      <dgm:prSet/>
      <dgm:spPr/>
      <dgm:t>
        <a:bodyPr/>
        <a:lstStyle/>
        <a:p>
          <a:endParaRPr lang="en-US"/>
        </a:p>
      </dgm:t>
    </dgm:pt>
    <dgm:pt modelId="{7D067B84-AC82-E64B-8E12-C606ECDCF180}">
      <dgm:prSet phldrT="[Text]"/>
      <dgm:spPr/>
      <dgm:t>
        <a:bodyPr/>
        <a:lstStyle/>
        <a:p>
          <a:r>
            <a:rPr lang="en-US" dirty="0" smtClean="0">
              <a:solidFill>
                <a:srgbClr val="000000"/>
              </a:solidFill>
              <a:latin typeface="Myanmar Sangam MN"/>
              <a:cs typeface="Myanmar Sangam MN"/>
            </a:rPr>
            <a:t>Deliver/State</a:t>
          </a:r>
          <a:endParaRPr lang="en-US" dirty="0">
            <a:solidFill>
              <a:srgbClr val="000000"/>
            </a:solidFill>
            <a:latin typeface="Myanmar Sangam MN"/>
            <a:cs typeface="Myanmar Sangam MN"/>
          </a:endParaRPr>
        </a:p>
      </dgm:t>
    </dgm:pt>
    <dgm:pt modelId="{2BECE71E-E16D-4B48-9D86-F1BC290DF44A}" type="parTrans" cxnId="{98F96449-C54D-DA41-8566-2C92076B6008}">
      <dgm:prSet/>
      <dgm:spPr/>
      <dgm:t>
        <a:bodyPr/>
        <a:lstStyle/>
        <a:p>
          <a:endParaRPr lang="en-US"/>
        </a:p>
      </dgm:t>
    </dgm:pt>
    <dgm:pt modelId="{AD0EFD5C-5B03-7F4E-98A3-871E7AF470E5}" type="sibTrans" cxnId="{98F96449-C54D-DA41-8566-2C92076B6008}">
      <dgm:prSet/>
      <dgm:spPr/>
      <dgm:t>
        <a:bodyPr/>
        <a:lstStyle/>
        <a:p>
          <a:endParaRPr lang="en-US"/>
        </a:p>
      </dgm:t>
    </dgm:pt>
    <dgm:pt modelId="{736175A5-179E-BF44-8C53-67602679CA2F}">
      <dgm:prSet phldrT="[Text]"/>
      <dgm:spPr/>
      <dgm:t>
        <a:bodyPr/>
        <a:lstStyle/>
        <a:p>
          <a:r>
            <a:rPr lang="en-US" dirty="0" smtClean="0">
              <a:solidFill>
                <a:srgbClr val="000000"/>
              </a:solidFill>
              <a:latin typeface="Myanmar Sangam MN"/>
              <a:cs typeface="Myanmar Sangam MN"/>
            </a:rPr>
            <a:t>Positive</a:t>
          </a:r>
          <a:endParaRPr lang="en-US" dirty="0">
            <a:solidFill>
              <a:srgbClr val="000000"/>
            </a:solidFill>
            <a:latin typeface="Myanmar Sangam MN"/>
            <a:cs typeface="Myanmar Sangam MN"/>
          </a:endParaRPr>
        </a:p>
      </dgm:t>
    </dgm:pt>
    <dgm:pt modelId="{CDB384D0-D8C5-3D46-BD5C-B0533FF7544D}" type="parTrans" cxnId="{28822D74-9E7A-F847-B2DB-C8E1837475ED}">
      <dgm:prSet/>
      <dgm:spPr/>
      <dgm:t>
        <a:bodyPr/>
        <a:lstStyle/>
        <a:p>
          <a:endParaRPr lang="en-US"/>
        </a:p>
      </dgm:t>
    </dgm:pt>
    <dgm:pt modelId="{E6C44ABE-A45B-1D4D-BF45-F9C06350341C}" type="sibTrans" cxnId="{28822D74-9E7A-F847-B2DB-C8E1837475ED}">
      <dgm:prSet/>
      <dgm:spPr/>
      <dgm:t>
        <a:bodyPr/>
        <a:lstStyle/>
        <a:p>
          <a:endParaRPr lang="en-US"/>
        </a:p>
      </dgm:t>
    </dgm:pt>
    <dgm:pt modelId="{39C5E54A-C9CC-5545-88BD-2CE0B7E330EF}" type="pres">
      <dgm:prSet presAssocID="{C7BA7DED-DE9E-3040-A4D5-396EBBEB6B89}" presName="linearFlow" presStyleCnt="0">
        <dgm:presLayoutVars>
          <dgm:dir/>
          <dgm:animLvl val="lvl"/>
          <dgm:resizeHandles val="exact"/>
        </dgm:presLayoutVars>
      </dgm:prSet>
      <dgm:spPr/>
      <dgm:t>
        <a:bodyPr/>
        <a:lstStyle/>
        <a:p>
          <a:endParaRPr lang="en-US"/>
        </a:p>
      </dgm:t>
    </dgm:pt>
    <dgm:pt modelId="{DD131410-EDB0-474C-89FC-4207AFFA0DE7}" type="pres">
      <dgm:prSet presAssocID="{A896F11A-DB1B-FC47-89C8-02AAED76A2F2}" presName="composite" presStyleCnt="0"/>
      <dgm:spPr/>
    </dgm:pt>
    <dgm:pt modelId="{0493BA4C-9F30-D544-8F18-1FF6950C4FEF}" type="pres">
      <dgm:prSet presAssocID="{A896F11A-DB1B-FC47-89C8-02AAED76A2F2}" presName="parentText" presStyleLbl="alignNode1" presStyleIdx="0" presStyleCnt="5">
        <dgm:presLayoutVars>
          <dgm:chMax val="1"/>
          <dgm:bulletEnabled val="1"/>
        </dgm:presLayoutVars>
      </dgm:prSet>
      <dgm:spPr/>
      <dgm:t>
        <a:bodyPr/>
        <a:lstStyle/>
        <a:p>
          <a:endParaRPr lang="en-US"/>
        </a:p>
      </dgm:t>
    </dgm:pt>
    <dgm:pt modelId="{8768ABB6-FD15-7B4E-9BE9-04307A30B52C}" type="pres">
      <dgm:prSet presAssocID="{A896F11A-DB1B-FC47-89C8-02AAED76A2F2}" presName="descendantText" presStyleLbl="alignAcc1" presStyleIdx="0" presStyleCnt="5">
        <dgm:presLayoutVars>
          <dgm:bulletEnabled val="1"/>
        </dgm:presLayoutVars>
      </dgm:prSet>
      <dgm:spPr/>
      <dgm:t>
        <a:bodyPr/>
        <a:lstStyle/>
        <a:p>
          <a:endParaRPr lang="en-US"/>
        </a:p>
      </dgm:t>
    </dgm:pt>
    <dgm:pt modelId="{04F61EBA-2A4D-DF49-A574-3B6A3C338F7B}" type="pres">
      <dgm:prSet presAssocID="{370CB80A-C391-0446-B853-A9C6711D432C}" presName="sp" presStyleCnt="0"/>
      <dgm:spPr/>
    </dgm:pt>
    <dgm:pt modelId="{4726A159-D441-0E42-8623-64A9C689A3CE}" type="pres">
      <dgm:prSet presAssocID="{878FD363-2096-CD41-BF93-690B5BD8DAD8}" presName="composite" presStyleCnt="0"/>
      <dgm:spPr/>
    </dgm:pt>
    <dgm:pt modelId="{52FB9CD1-C64A-894A-9C02-21810C1B5DD9}" type="pres">
      <dgm:prSet presAssocID="{878FD363-2096-CD41-BF93-690B5BD8DAD8}" presName="parentText" presStyleLbl="alignNode1" presStyleIdx="1" presStyleCnt="5">
        <dgm:presLayoutVars>
          <dgm:chMax val="1"/>
          <dgm:bulletEnabled val="1"/>
        </dgm:presLayoutVars>
      </dgm:prSet>
      <dgm:spPr/>
      <dgm:t>
        <a:bodyPr/>
        <a:lstStyle/>
        <a:p>
          <a:endParaRPr lang="en-US"/>
        </a:p>
      </dgm:t>
    </dgm:pt>
    <dgm:pt modelId="{BE646C6D-1EBC-E84D-A806-626C9AB9EACE}" type="pres">
      <dgm:prSet presAssocID="{878FD363-2096-CD41-BF93-690B5BD8DAD8}" presName="descendantText" presStyleLbl="alignAcc1" presStyleIdx="1" presStyleCnt="5">
        <dgm:presLayoutVars>
          <dgm:bulletEnabled val="1"/>
        </dgm:presLayoutVars>
      </dgm:prSet>
      <dgm:spPr/>
      <dgm:t>
        <a:bodyPr/>
        <a:lstStyle/>
        <a:p>
          <a:endParaRPr lang="en-US"/>
        </a:p>
      </dgm:t>
    </dgm:pt>
    <dgm:pt modelId="{F8664B97-4598-E74C-B344-9CF21F42E77B}" type="pres">
      <dgm:prSet presAssocID="{3CAD4760-8E4C-2B40-A04F-F9948EE0AA7E}" presName="sp" presStyleCnt="0"/>
      <dgm:spPr/>
    </dgm:pt>
    <dgm:pt modelId="{7B3C86DE-9C73-F841-95E4-18587AC6F9ED}" type="pres">
      <dgm:prSet presAssocID="{4605C772-4D6B-6549-BDE6-1346231C86E5}" presName="composite" presStyleCnt="0"/>
      <dgm:spPr/>
    </dgm:pt>
    <dgm:pt modelId="{012D468D-4288-9D4D-89DA-5690BF05DA27}" type="pres">
      <dgm:prSet presAssocID="{4605C772-4D6B-6549-BDE6-1346231C86E5}" presName="parentText" presStyleLbl="alignNode1" presStyleIdx="2" presStyleCnt="5">
        <dgm:presLayoutVars>
          <dgm:chMax val="1"/>
          <dgm:bulletEnabled val="1"/>
        </dgm:presLayoutVars>
      </dgm:prSet>
      <dgm:spPr/>
      <dgm:t>
        <a:bodyPr/>
        <a:lstStyle/>
        <a:p>
          <a:endParaRPr lang="en-US"/>
        </a:p>
      </dgm:t>
    </dgm:pt>
    <dgm:pt modelId="{CE89347D-2035-F942-BAA8-E8FCEADD5DE9}" type="pres">
      <dgm:prSet presAssocID="{4605C772-4D6B-6549-BDE6-1346231C86E5}" presName="descendantText" presStyleLbl="alignAcc1" presStyleIdx="2" presStyleCnt="5">
        <dgm:presLayoutVars>
          <dgm:bulletEnabled val="1"/>
        </dgm:presLayoutVars>
      </dgm:prSet>
      <dgm:spPr/>
      <dgm:t>
        <a:bodyPr/>
        <a:lstStyle/>
        <a:p>
          <a:endParaRPr lang="en-US"/>
        </a:p>
      </dgm:t>
    </dgm:pt>
    <dgm:pt modelId="{4EB32BE9-6E4B-604C-B00B-6A067E4F5555}" type="pres">
      <dgm:prSet presAssocID="{0704C140-0B27-B740-9D3D-33C0736489F0}" presName="sp" presStyleCnt="0"/>
      <dgm:spPr/>
    </dgm:pt>
    <dgm:pt modelId="{80D7BB7A-1ABA-784A-813C-96181E0CC207}" type="pres">
      <dgm:prSet presAssocID="{F9896B88-12C8-CF42-96C8-D67571BA89CE}" presName="composite" presStyleCnt="0"/>
      <dgm:spPr/>
    </dgm:pt>
    <dgm:pt modelId="{6234E943-0E1B-0040-B300-D07EF567AF80}" type="pres">
      <dgm:prSet presAssocID="{F9896B88-12C8-CF42-96C8-D67571BA89CE}" presName="parentText" presStyleLbl="alignNode1" presStyleIdx="3" presStyleCnt="5">
        <dgm:presLayoutVars>
          <dgm:chMax val="1"/>
          <dgm:bulletEnabled val="1"/>
        </dgm:presLayoutVars>
      </dgm:prSet>
      <dgm:spPr/>
      <dgm:t>
        <a:bodyPr/>
        <a:lstStyle/>
        <a:p>
          <a:endParaRPr lang="en-US"/>
        </a:p>
      </dgm:t>
    </dgm:pt>
    <dgm:pt modelId="{15768741-7B50-CF40-A64C-E82B56CF6122}" type="pres">
      <dgm:prSet presAssocID="{F9896B88-12C8-CF42-96C8-D67571BA89CE}" presName="descendantText" presStyleLbl="alignAcc1" presStyleIdx="3" presStyleCnt="5">
        <dgm:presLayoutVars>
          <dgm:bulletEnabled val="1"/>
        </dgm:presLayoutVars>
      </dgm:prSet>
      <dgm:spPr/>
      <dgm:t>
        <a:bodyPr/>
        <a:lstStyle/>
        <a:p>
          <a:endParaRPr lang="en-US"/>
        </a:p>
      </dgm:t>
    </dgm:pt>
    <dgm:pt modelId="{8CDA1D59-D02B-6644-8A6A-B47A82C617C8}" type="pres">
      <dgm:prSet presAssocID="{9383715B-5ABE-9F4A-9A0F-AC8BB8F708E4}" presName="sp" presStyleCnt="0"/>
      <dgm:spPr/>
    </dgm:pt>
    <dgm:pt modelId="{19422508-FD0C-E546-97B0-06E2152A9773}" type="pres">
      <dgm:prSet presAssocID="{5A66146E-9AF1-AC49-A93D-733209896A2C}" presName="composite" presStyleCnt="0"/>
      <dgm:spPr/>
    </dgm:pt>
    <dgm:pt modelId="{3A728ECF-92A4-2540-8D1A-A942E5FA89BA}" type="pres">
      <dgm:prSet presAssocID="{5A66146E-9AF1-AC49-A93D-733209896A2C}" presName="parentText" presStyleLbl="alignNode1" presStyleIdx="4" presStyleCnt="5">
        <dgm:presLayoutVars>
          <dgm:chMax val="1"/>
          <dgm:bulletEnabled val="1"/>
        </dgm:presLayoutVars>
      </dgm:prSet>
      <dgm:spPr/>
      <dgm:t>
        <a:bodyPr/>
        <a:lstStyle/>
        <a:p>
          <a:endParaRPr lang="en-US"/>
        </a:p>
      </dgm:t>
    </dgm:pt>
    <dgm:pt modelId="{5FC1CF5A-6358-AD41-80C3-5E250B1D1269}" type="pres">
      <dgm:prSet presAssocID="{5A66146E-9AF1-AC49-A93D-733209896A2C}" presName="descendantText" presStyleLbl="alignAcc1" presStyleIdx="4" presStyleCnt="5">
        <dgm:presLayoutVars>
          <dgm:bulletEnabled val="1"/>
        </dgm:presLayoutVars>
      </dgm:prSet>
      <dgm:spPr/>
      <dgm:t>
        <a:bodyPr/>
        <a:lstStyle/>
        <a:p>
          <a:endParaRPr lang="en-US"/>
        </a:p>
      </dgm:t>
    </dgm:pt>
  </dgm:ptLst>
  <dgm:cxnLst>
    <dgm:cxn modelId="{D51B988A-2C8B-8940-90B9-DBD09B554F05}" type="presOf" srcId="{7D067B84-AC82-E64B-8E12-C606ECDCF180}" destId="{15768741-7B50-CF40-A64C-E82B56CF6122}" srcOrd="0" destOrd="0" presId="urn:microsoft.com/office/officeart/2005/8/layout/chevron2"/>
    <dgm:cxn modelId="{DCB2A2AD-CF83-924B-B064-42DB03702CC4}" srcId="{A896F11A-DB1B-FC47-89C8-02AAED76A2F2}" destId="{CBAF2BEC-4710-A142-8124-E43811C5F5D9}" srcOrd="0" destOrd="0" parTransId="{55168E20-C064-9A4A-B5BC-5CF0BA364CB4}" sibTransId="{242A6888-E152-D243-8DAF-79AE5744D97C}"/>
    <dgm:cxn modelId="{34E8B8D0-826B-AA47-B1E8-673835F37A64}" srcId="{C7BA7DED-DE9E-3040-A4D5-396EBBEB6B89}" destId="{F9896B88-12C8-CF42-96C8-D67571BA89CE}" srcOrd="3" destOrd="0" parTransId="{30BA4951-ADC7-C24A-8DC2-4F94059B5980}" sibTransId="{9383715B-5ABE-9F4A-9A0F-AC8BB8F708E4}"/>
    <dgm:cxn modelId="{C79D6260-887C-E149-ABC4-54AF12866BAD}" type="presOf" srcId="{5A66146E-9AF1-AC49-A93D-733209896A2C}" destId="{3A728ECF-92A4-2540-8D1A-A942E5FA89BA}" srcOrd="0" destOrd="0" presId="urn:microsoft.com/office/officeart/2005/8/layout/chevron2"/>
    <dgm:cxn modelId="{28822D74-9E7A-F847-B2DB-C8E1837475ED}" srcId="{5A66146E-9AF1-AC49-A93D-733209896A2C}" destId="{736175A5-179E-BF44-8C53-67602679CA2F}" srcOrd="0" destOrd="0" parTransId="{CDB384D0-D8C5-3D46-BD5C-B0533FF7544D}" sibTransId="{E6C44ABE-A45B-1D4D-BF45-F9C06350341C}"/>
    <dgm:cxn modelId="{57397443-2CEA-FD4A-8CDA-35FECB76C6E4}" type="presOf" srcId="{736175A5-179E-BF44-8C53-67602679CA2F}" destId="{5FC1CF5A-6358-AD41-80C3-5E250B1D1269}" srcOrd="0" destOrd="0" presId="urn:microsoft.com/office/officeart/2005/8/layout/chevron2"/>
    <dgm:cxn modelId="{5DAC0C32-FD88-024E-B231-61C788D7DFE3}" srcId="{4605C772-4D6B-6549-BDE6-1346231C86E5}" destId="{025A8877-C836-6B47-B8D3-77CB9E56F077}" srcOrd="0" destOrd="0" parTransId="{611AAC75-57C4-304A-AC6B-D3E8CFAE0A28}" sibTransId="{A3D5603A-D4CB-CA47-8A3D-DB61690D38A1}"/>
    <dgm:cxn modelId="{2440F4EA-4E77-D740-A9BF-1268CF75E4ED}" type="presOf" srcId="{F9896B88-12C8-CF42-96C8-D67571BA89CE}" destId="{6234E943-0E1B-0040-B300-D07EF567AF80}" srcOrd="0" destOrd="0" presId="urn:microsoft.com/office/officeart/2005/8/layout/chevron2"/>
    <dgm:cxn modelId="{80D9822D-3C9C-5C40-9F67-96D1D5DB4E04}" srcId="{C7BA7DED-DE9E-3040-A4D5-396EBBEB6B89}" destId="{A896F11A-DB1B-FC47-89C8-02AAED76A2F2}" srcOrd="0" destOrd="0" parTransId="{906180A1-6057-484D-8967-442F1087209B}" sibTransId="{370CB80A-C391-0446-B853-A9C6711D432C}"/>
    <dgm:cxn modelId="{7097F9CD-AF1F-6A41-B2C3-8C590BBC99E2}" type="presOf" srcId="{CBAF2BEC-4710-A142-8124-E43811C5F5D9}" destId="{8768ABB6-FD15-7B4E-9BE9-04307A30B52C}" srcOrd="0" destOrd="0" presId="urn:microsoft.com/office/officeart/2005/8/layout/chevron2"/>
    <dgm:cxn modelId="{4A0B6277-99D3-504A-BDC7-9A4A7BF3C923}" srcId="{C7BA7DED-DE9E-3040-A4D5-396EBBEB6B89}" destId="{878FD363-2096-CD41-BF93-690B5BD8DAD8}" srcOrd="1" destOrd="0" parTransId="{32F939E8-F681-8A4B-8E04-D13E89361B15}" sibTransId="{3CAD4760-8E4C-2B40-A04F-F9948EE0AA7E}"/>
    <dgm:cxn modelId="{1E2F38E4-BFFA-F94F-B35F-C516A27F0D0A}" srcId="{C7BA7DED-DE9E-3040-A4D5-396EBBEB6B89}" destId="{5A66146E-9AF1-AC49-A93D-733209896A2C}" srcOrd="4" destOrd="0" parTransId="{41B49216-4DF5-FA4E-9ED9-6CFE9047001B}" sibTransId="{E4F78866-B1AF-B542-B550-C8CA01E98060}"/>
    <dgm:cxn modelId="{EB785BE5-A021-114A-9EA8-40260413635D}" type="presOf" srcId="{4605C772-4D6B-6549-BDE6-1346231C86E5}" destId="{012D468D-4288-9D4D-89DA-5690BF05DA27}" srcOrd="0" destOrd="0" presId="urn:microsoft.com/office/officeart/2005/8/layout/chevron2"/>
    <dgm:cxn modelId="{127FB518-BA89-3747-9F7E-B44129C0C736}" type="presOf" srcId="{C7BA7DED-DE9E-3040-A4D5-396EBBEB6B89}" destId="{39C5E54A-C9CC-5545-88BD-2CE0B7E330EF}" srcOrd="0" destOrd="0" presId="urn:microsoft.com/office/officeart/2005/8/layout/chevron2"/>
    <dgm:cxn modelId="{594F48B4-0472-444D-828F-180F5A36A3AA}" type="presOf" srcId="{A896F11A-DB1B-FC47-89C8-02AAED76A2F2}" destId="{0493BA4C-9F30-D544-8F18-1FF6950C4FEF}" srcOrd="0" destOrd="0" presId="urn:microsoft.com/office/officeart/2005/8/layout/chevron2"/>
    <dgm:cxn modelId="{CC35024D-6C18-A645-8FBF-7E8D87B8C21D}" srcId="{C7BA7DED-DE9E-3040-A4D5-396EBBEB6B89}" destId="{4605C772-4D6B-6549-BDE6-1346231C86E5}" srcOrd="2" destOrd="0" parTransId="{0517E6B8-311D-264C-93B3-B1C2FB855D63}" sibTransId="{0704C140-0B27-B740-9D3D-33C0736489F0}"/>
    <dgm:cxn modelId="{6FE3E0C8-50DD-564D-9F85-DDDAD6616B7C}" srcId="{878FD363-2096-CD41-BF93-690B5BD8DAD8}" destId="{D2D2B75F-7306-8044-98A1-C7837B8B4CD4}" srcOrd="0" destOrd="0" parTransId="{1CF7EDD2-336C-7B49-8B58-85E9430DE3DF}" sibTransId="{56F1B6F0-7A4B-3544-99B9-5AF4AEC04C22}"/>
    <dgm:cxn modelId="{5147B6C7-97C6-194C-8890-2E4D922591E0}" type="presOf" srcId="{025A8877-C836-6B47-B8D3-77CB9E56F077}" destId="{CE89347D-2035-F942-BAA8-E8FCEADD5DE9}" srcOrd="0" destOrd="0" presId="urn:microsoft.com/office/officeart/2005/8/layout/chevron2"/>
    <dgm:cxn modelId="{F11C0F4F-B5C9-FF4F-B8AF-2F1E126B6775}" type="presOf" srcId="{878FD363-2096-CD41-BF93-690B5BD8DAD8}" destId="{52FB9CD1-C64A-894A-9C02-21810C1B5DD9}" srcOrd="0" destOrd="0" presId="urn:microsoft.com/office/officeart/2005/8/layout/chevron2"/>
    <dgm:cxn modelId="{98F96449-C54D-DA41-8566-2C92076B6008}" srcId="{F9896B88-12C8-CF42-96C8-D67571BA89CE}" destId="{7D067B84-AC82-E64B-8E12-C606ECDCF180}" srcOrd="0" destOrd="0" parTransId="{2BECE71E-E16D-4B48-9D86-F1BC290DF44A}" sibTransId="{AD0EFD5C-5B03-7F4E-98A3-871E7AF470E5}"/>
    <dgm:cxn modelId="{71992BF8-9946-BF45-A7A3-9F29A1CC34FB}" type="presOf" srcId="{D2D2B75F-7306-8044-98A1-C7837B8B4CD4}" destId="{BE646C6D-1EBC-E84D-A806-626C9AB9EACE}" srcOrd="0" destOrd="0" presId="urn:microsoft.com/office/officeart/2005/8/layout/chevron2"/>
    <dgm:cxn modelId="{B374DBB8-A7A5-6F4A-B9DA-E4C02684A089}" type="presParOf" srcId="{39C5E54A-C9CC-5545-88BD-2CE0B7E330EF}" destId="{DD131410-EDB0-474C-89FC-4207AFFA0DE7}" srcOrd="0" destOrd="0" presId="urn:microsoft.com/office/officeart/2005/8/layout/chevron2"/>
    <dgm:cxn modelId="{17684A8D-ECF8-6347-A5FB-CC38D6AEDAB4}" type="presParOf" srcId="{DD131410-EDB0-474C-89FC-4207AFFA0DE7}" destId="{0493BA4C-9F30-D544-8F18-1FF6950C4FEF}" srcOrd="0" destOrd="0" presId="urn:microsoft.com/office/officeart/2005/8/layout/chevron2"/>
    <dgm:cxn modelId="{32E94708-E2A6-D944-AD69-96DCA2827015}" type="presParOf" srcId="{DD131410-EDB0-474C-89FC-4207AFFA0DE7}" destId="{8768ABB6-FD15-7B4E-9BE9-04307A30B52C}" srcOrd="1" destOrd="0" presId="urn:microsoft.com/office/officeart/2005/8/layout/chevron2"/>
    <dgm:cxn modelId="{1F1BDB25-CEA2-4C4B-96FC-2ED0F2398E99}" type="presParOf" srcId="{39C5E54A-C9CC-5545-88BD-2CE0B7E330EF}" destId="{04F61EBA-2A4D-DF49-A574-3B6A3C338F7B}" srcOrd="1" destOrd="0" presId="urn:microsoft.com/office/officeart/2005/8/layout/chevron2"/>
    <dgm:cxn modelId="{A4A52D04-A69E-484E-BEB3-4F93DB0C05D7}" type="presParOf" srcId="{39C5E54A-C9CC-5545-88BD-2CE0B7E330EF}" destId="{4726A159-D441-0E42-8623-64A9C689A3CE}" srcOrd="2" destOrd="0" presId="urn:microsoft.com/office/officeart/2005/8/layout/chevron2"/>
    <dgm:cxn modelId="{09A1ECCF-BD54-524D-9DFC-02023C7A9344}" type="presParOf" srcId="{4726A159-D441-0E42-8623-64A9C689A3CE}" destId="{52FB9CD1-C64A-894A-9C02-21810C1B5DD9}" srcOrd="0" destOrd="0" presId="urn:microsoft.com/office/officeart/2005/8/layout/chevron2"/>
    <dgm:cxn modelId="{915F65EF-D3D2-9043-BC10-D7CBFDC69928}" type="presParOf" srcId="{4726A159-D441-0E42-8623-64A9C689A3CE}" destId="{BE646C6D-1EBC-E84D-A806-626C9AB9EACE}" srcOrd="1" destOrd="0" presId="urn:microsoft.com/office/officeart/2005/8/layout/chevron2"/>
    <dgm:cxn modelId="{45683F30-D9EB-7842-B859-87B46CFB9A46}" type="presParOf" srcId="{39C5E54A-C9CC-5545-88BD-2CE0B7E330EF}" destId="{F8664B97-4598-E74C-B344-9CF21F42E77B}" srcOrd="3" destOrd="0" presId="urn:microsoft.com/office/officeart/2005/8/layout/chevron2"/>
    <dgm:cxn modelId="{A613D998-3523-FE47-9263-0D2F88183D4C}" type="presParOf" srcId="{39C5E54A-C9CC-5545-88BD-2CE0B7E330EF}" destId="{7B3C86DE-9C73-F841-95E4-18587AC6F9ED}" srcOrd="4" destOrd="0" presId="urn:microsoft.com/office/officeart/2005/8/layout/chevron2"/>
    <dgm:cxn modelId="{9F15BB92-7DE3-F348-92F1-F86255D0A24E}" type="presParOf" srcId="{7B3C86DE-9C73-F841-95E4-18587AC6F9ED}" destId="{012D468D-4288-9D4D-89DA-5690BF05DA27}" srcOrd="0" destOrd="0" presId="urn:microsoft.com/office/officeart/2005/8/layout/chevron2"/>
    <dgm:cxn modelId="{6172FBB9-B5DA-F145-BD20-080E9F7758C0}" type="presParOf" srcId="{7B3C86DE-9C73-F841-95E4-18587AC6F9ED}" destId="{CE89347D-2035-F942-BAA8-E8FCEADD5DE9}" srcOrd="1" destOrd="0" presId="urn:microsoft.com/office/officeart/2005/8/layout/chevron2"/>
    <dgm:cxn modelId="{41D508E4-1653-C446-BF81-99958065C424}" type="presParOf" srcId="{39C5E54A-C9CC-5545-88BD-2CE0B7E330EF}" destId="{4EB32BE9-6E4B-604C-B00B-6A067E4F5555}" srcOrd="5" destOrd="0" presId="urn:microsoft.com/office/officeart/2005/8/layout/chevron2"/>
    <dgm:cxn modelId="{F9045DE3-3F0A-1F47-98DD-24FB5B3DF16B}" type="presParOf" srcId="{39C5E54A-C9CC-5545-88BD-2CE0B7E330EF}" destId="{80D7BB7A-1ABA-784A-813C-96181E0CC207}" srcOrd="6" destOrd="0" presId="urn:microsoft.com/office/officeart/2005/8/layout/chevron2"/>
    <dgm:cxn modelId="{02D19E57-28D5-5240-9FC8-50C96B1145A8}" type="presParOf" srcId="{80D7BB7A-1ABA-784A-813C-96181E0CC207}" destId="{6234E943-0E1B-0040-B300-D07EF567AF80}" srcOrd="0" destOrd="0" presId="urn:microsoft.com/office/officeart/2005/8/layout/chevron2"/>
    <dgm:cxn modelId="{505505C6-69E8-7F44-AF73-EFB04B45C5B5}" type="presParOf" srcId="{80D7BB7A-1ABA-784A-813C-96181E0CC207}" destId="{15768741-7B50-CF40-A64C-E82B56CF6122}" srcOrd="1" destOrd="0" presId="urn:microsoft.com/office/officeart/2005/8/layout/chevron2"/>
    <dgm:cxn modelId="{197117E4-0963-7544-B0C0-6ECCABF5FCB7}" type="presParOf" srcId="{39C5E54A-C9CC-5545-88BD-2CE0B7E330EF}" destId="{8CDA1D59-D02B-6644-8A6A-B47A82C617C8}" srcOrd="7" destOrd="0" presId="urn:microsoft.com/office/officeart/2005/8/layout/chevron2"/>
    <dgm:cxn modelId="{BE54E1E9-AA10-BC4C-B54A-871525FD62A8}" type="presParOf" srcId="{39C5E54A-C9CC-5545-88BD-2CE0B7E330EF}" destId="{19422508-FD0C-E546-97B0-06E2152A9773}" srcOrd="8" destOrd="0" presId="urn:microsoft.com/office/officeart/2005/8/layout/chevron2"/>
    <dgm:cxn modelId="{1790F673-DF50-5C46-A3F8-351D51311B8D}" type="presParOf" srcId="{19422508-FD0C-E546-97B0-06E2152A9773}" destId="{3A728ECF-92A4-2540-8D1A-A942E5FA89BA}" srcOrd="0" destOrd="0" presId="urn:microsoft.com/office/officeart/2005/8/layout/chevron2"/>
    <dgm:cxn modelId="{60F6E022-3A2B-904E-87C3-7E506EAADDC8}" type="presParOf" srcId="{19422508-FD0C-E546-97B0-06E2152A9773}" destId="{5FC1CF5A-6358-AD41-80C3-5E250B1D126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A3220B-29E0-BF46-8157-9BBDBB95FD1A}" type="doc">
      <dgm:prSet loTypeId="urn:microsoft.com/office/officeart/2005/8/layout/radial4" loCatId="" qsTypeId="urn:microsoft.com/office/officeart/2005/8/quickstyle/3D1" qsCatId="3D" csTypeId="urn:microsoft.com/office/officeart/2005/8/colors/colorful3" csCatId="colorful" phldr="1"/>
      <dgm:spPr/>
      <dgm:t>
        <a:bodyPr/>
        <a:lstStyle/>
        <a:p>
          <a:endParaRPr lang="en-US"/>
        </a:p>
      </dgm:t>
    </dgm:pt>
    <dgm:pt modelId="{0BEBE26C-3929-954D-A2D5-8670416C439F}">
      <dgm:prSet phldrT="[Text]"/>
      <dgm:spPr/>
      <dgm:t>
        <a:bodyPr/>
        <a:lstStyle/>
        <a:p>
          <a:r>
            <a:rPr lang="en-US" dirty="0" smtClean="0"/>
            <a:t>Neuromarketing</a:t>
          </a:r>
          <a:endParaRPr lang="en-US" dirty="0"/>
        </a:p>
      </dgm:t>
    </dgm:pt>
    <dgm:pt modelId="{7AC84732-6889-8D4F-91AB-F11BAA3203E7}" type="parTrans" cxnId="{3AFE36C5-4953-1A45-B1DD-A4A6E06FC553}">
      <dgm:prSet/>
      <dgm:spPr/>
      <dgm:t>
        <a:bodyPr/>
        <a:lstStyle/>
        <a:p>
          <a:endParaRPr lang="en-US"/>
        </a:p>
      </dgm:t>
    </dgm:pt>
    <dgm:pt modelId="{89CB7480-1937-6644-9CBF-71725E3DD461}" type="sibTrans" cxnId="{3AFE36C5-4953-1A45-B1DD-A4A6E06FC553}">
      <dgm:prSet/>
      <dgm:spPr/>
      <dgm:t>
        <a:bodyPr/>
        <a:lstStyle/>
        <a:p>
          <a:endParaRPr lang="en-US"/>
        </a:p>
      </dgm:t>
    </dgm:pt>
    <dgm:pt modelId="{CFD3C276-FCB3-7C48-8E8A-70545E1B5F54}">
      <dgm:prSet phldrT="[Text]"/>
      <dgm:spPr/>
      <dgm:t>
        <a:bodyPr/>
        <a:lstStyle/>
        <a:p>
          <a:r>
            <a:rPr lang="en-US" dirty="0" smtClean="0"/>
            <a:t>Marketing</a:t>
          </a:r>
          <a:endParaRPr lang="en-US" dirty="0"/>
        </a:p>
      </dgm:t>
    </dgm:pt>
    <dgm:pt modelId="{18C76D23-398C-F748-B940-F5D262765097}" type="parTrans" cxnId="{7FBC7D73-F4D8-9948-A749-0B07CD0D1DEF}">
      <dgm:prSet/>
      <dgm:spPr/>
      <dgm:t>
        <a:bodyPr/>
        <a:lstStyle/>
        <a:p>
          <a:endParaRPr lang="en-US"/>
        </a:p>
      </dgm:t>
    </dgm:pt>
    <dgm:pt modelId="{E7EDFF96-CC57-184B-B070-C29D3D2B000A}" type="sibTrans" cxnId="{7FBC7D73-F4D8-9948-A749-0B07CD0D1DEF}">
      <dgm:prSet/>
      <dgm:spPr/>
      <dgm:t>
        <a:bodyPr/>
        <a:lstStyle/>
        <a:p>
          <a:endParaRPr lang="en-US"/>
        </a:p>
      </dgm:t>
    </dgm:pt>
    <dgm:pt modelId="{B5EB8C39-2851-514F-84DA-5AA625CD207A}">
      <dgm:prSet phldrT="[Text]"/>
      <dgm:spPr/>
      <dgm:t>
        <a:bodyPr/>
        <a:lstStyle/>
        <a:p>
          <a:r>
            <a:rPr lang="en-US" dirty="0" smtClean="0"/>
            <a:t>Simple</a:t>
          </a:r>
        </a:p>
        <a:p>
          <a:r>
            <a:rPr lang="en-US" dirty="0" smtClean="0"/>
            <a:t>Brain Model</a:t>
          </a:r>
          <a:endParaRPr lang="en-US" dirty="0"/>
        </a:p>
      </dgm:t>
    </dgm:pt>
    <dgm:pt modelId="{92A7ADCE-07C0-2347-9C08-2EAA3FCD3012}" type="parTrans" cxnId="{308B3F1F-F0B9-884C-9CDD-0F429D4FC97D}">
      <dgm:prSet/>
      <dgm:spPr/>
      <dgm:t>
        <a:bodyPr/>
        <a:lstStyle/>
        <a:p>
          <a:endParaRPr lang="en-US"/>
        </a:p>
      </dgm:t>
    </dgm:pt>
    <dgm:pt modelId="{C734C4F6-318E-A94B-BB3D-FCCDC30125E0}" type="sibTrans" cxnId="{308B3F1F-F0B9-884C-9CDD-0F429D4FC97D}">
      <dgm:prSet/>
      <dgm:spPr/>
      <dgm:t>
        <a:bodyPr/>
        <a:lstStyle/>
        <a:p>
          <a:endParaRPr lang="en-US"/>
        </a:p>
      </dgm:t>
    </dgm:pt>
    <dgm:pt modelId="{8D4EEF90-06D1-6241-B9DB-AB0706C7C825}">
      <dgm:prSet phldrT="[Text]"/>
      <dgm:spPr/>
      <dgm:t>
        <a:bodyPr/>
        <a:lstStyle/>
        <a:p>
          <a:r>
            <a:rPr lang="en-US" dirty="0" smtClean="0"/>
            <a:t>Sales</a:t>
          </a:r>
          <a:endParaRPr lang="en-US" dirty="0"/>
        </a:p>
      </dgm:t>
    </dgm:pt>
    <dgm:pt modelId="{E97223BD-7457-F049-9BA4-E71F18050505}" type="parTrans" cxnId="{CEE43F48-119F-1140-B290-98740B0BFC61}">
      <dgm:prSet/>
      <dgm:spPr/>
      <dgm:t>
        <a:bodyPr/>
        <a:lstStyle/>
        <a:p>
          <a:endParaRPr lang="en-US"/>
        </a:p>
      </dgm:t>
    </dgm:pt>
    <dgm:pt modelId="{28D0BE10-D533-D643-970F-91CB1E384339}" type="sibTrans" cxnId="{CEE43F48-119F-1140-B290-98740B0BFC61}">
      <dgm:prSet/>
      <dgm:spPr/>
      <dgm:t>
        <a:bodyPr/>
        <a:lstStyle/>
        <a:p>
          <a:endParaRPr lang="en-US"/>
        </a:p>
      </dgm:t>
    </dgm:pt>
    <dgm:pt modelId="{ECE74186-8B70-034E-A9B5-052E66D06470}" type="pres">
      <dgm:prSet presAssocID="{14A3220B-29E0-BF46-8157-9BBDBB95FD1A}" presName="cycle" presStyleCnt="0">
        <dgm:presLayoutVars>
          <dgm:chMax val="1"/>
          <dgm:dir/>
          <dgm:animLvl val="ctr"/>
          <dgm:resizeHandles val="exact"/>
        </dgm:presLayoutVars>
      </dgm:prSet>
      <dgm:spPr/>
    </dgm:pt>
    <dgm:pt modelId="{6BC4AED2-F9CD-9B47-9F8C-38EEE6BF23D8}" type="pres">
      <dgm:prSet presAssocID="{0BEBE26C-3929-954D-A2D5-8670416C439F}" presName="centerShape" presStyleLbl="node0" presStyleIdx="0" presStyleCnt="1"/>
      <dgm:spPr/>
    </dgm:pt>
    <dgm:pt modelId="{365EDCCE-D176-3440-BF2B-696364420D98}" type="pres">
      <dgm:prSet presAssocID="{18C76D23-398C-F748-B940-F5D262765097}" presName="parTrans" presStyleLbl="bgSibTrans2D1" presStyleIdx="0" presStyleCnt="3"/>
      <dgm:spPr/>
    </dgm:pt>
    <dgm:pt modelId="{A9F2622B-EA7B-4B4C-BCE8-ADA11E48F312}" type="pres">
      <dgm:prSet presAssocID="{CFD3C276-FCB3-7C48-8E8A-70545E1B5F54}" presName="node" presStyleLbl="node1" presStyleIdx="0" presStyleCnt="3">
        <dgm:presLayoutVars>
          <dgm:bulletEnabled val="1"/>
        </dgm:presLayoutVars>
      </dgm:prSet>
      <dgm:spPr/>
    </dgm:pt>
    <dgm:pt modelId="{A9209BCB-D7C5-E34A-A885-A7F318F8A5B1}" type="pres">
      <dgm:prSet presAssocID="{92A7ADCE-07C0-2347-9C08-2EAA3FCD3012}" presName="parTrans" presStyleLbl="bgSibTrans2D1" presStyleIdx="1" presStyleCnt="3"/>
      <dgm:spPr/>
    </dgm:pt>
    <dgm:pt modelId="{D93EBE9E-C016-E640-8731-B982167715A3}" type="pres">
      <dgm:prSet presAssocID="{B5EB8C39-2851-514F-84DA-5AA625CD207A}" presName="node" presStyleLbl="node1" presStyleIdx="1" presStyleCnt="3" custScaleX="128913">
        <dgm:presLayoutVars>
          <dgm:bulletEnabled val="1"/>
        </dgm:presLayoutVars>
      </dgm:prSet>
      <dgm:spPr/>
    </dgm:pt>
    <dgm:pt modelId="{9013D89D-6E8E-884D-8D7A-70F64B6C0BC4}" type="pres">
      <dgm:prSet presAssocID="{E97223BD-7457-F049-9BA4-E71F18050505}" presName="parTrans" presStyleLbl="bgSibTrans2D1" presStyleIdx="2" presStyleCnt="3"/>
      <dgm:spPr/>
    </dgm:pt>
    <dgm:pt modelId="{E77436A4-D2AC-1E48-8500-AA8549F9B9E9}" type="pres">
      <dgm:prSet presAssocID="{8D4EEF90-06D1-6241-B9DB-AB0706C7C825}" presName="node" presStyleLbl="node1" presStyleIdx="2" presStyleCnt="3">
        <dgm:presLayoutVars>
          <dgm:bulletEnabled val="1"/>
        </dgm:presLayoutVars>
      </dgm:prSet>
      <dgm:spPr/>
    </dgm:pt>
  </dgm:ptLst>
  <dgm:cxnLst>
    <dgm:cxn modelId="{0C60EA27-1C14-7F4C-B228-AA204EC82622}" type="presOf" srcId="{CFD3C276-FCB3-7C48-8E8A-70545E1B5F54}" destId="{A9F2622B-EA7B-4B4C-BCE8-ADA11E48F312}" srcOrd="0" destOrd="0" presId="urn:microsoft.com/office/officeart/2005/8/layout/radial4"/>
    <dgm:cxn modelId="{7FBC7D73-F4D8-9948-A749-0B07CD0D1DEF}" srcId="{0BEBE26C-3929-954D-A2D5-8670416C439F}" destId="{CFD3C276-FCB3-7C48-8E8A-70545E1B5F54}" srcOrd="0" destOrd="0" parTransId="{18C76D23-398C-F748-B940-F5D262765097}" sibTransId="{E7EDFF96-CC57-184B-B070-C29D3D2B000A}"/>
    <dgm:cxn modelId="{A672C00D-D99E-0040-AE7E-324854AD53E5}" type="presOf" srcId="{14A3220B-29E0-BF46-8157-9BBDBB95FD1A}" destId="{ECE74186-8B70-034E-A9B5-052E66D06470}" srcOrd="0" destOrd="0" presId="urn:microsoft.com/office/officeart/2005/8/layout/radial4"/>
    <dgm:cxn modelId="{308B3F1F-F0B9-884C-9CDD-0F429D4FC97D}" srcId="{0BEBE26C-3929-954D-A2D5-8670416C439F}" destId="{B5EB8C39-2851-514F-84DA-5AA625CD207A}" srcOrd="1" destOrd="0" parTransId="{92A7ADCE-07C0-2347-9C08-2EAA3FCD3012}" sibTransId="{C734C4F6-318E-A94B-BB3D-FCCDC30125E0}"/>
    <dgm:cxn modelId="{CEE43F48-119F-1140-B290-98740B0BFC61}" srcId="{0BEBE26C-3929-954D-A2D5-8670416C439F}" destId="{8D4EEF90-06D1-6241-B9DB-AB0706C7C825}" srcOrd="2" destOrd="0" parTransId="{E97223BD-7457-F049-9BA4-E71F18050505}" sibTransId="{28D0BE10-D533-D643-970F-91CB1E384339}"/>
    <dgm:cxn modelId="{A82D5358-6F32-6347-8159-59429F0F348A}" type="presOf" srcId="{E97223BD-7457-F049-9BA4-E71F18050505}" destId="{9013D89D-6E8E-884D-8D7A-70F64B6C0BC4}" srcOrd="0" destOrd="0" presId="urn:microsoft.com/office/officeart/2005/8/layout/radial4"/>
    <dgm:cxn modelId="{3AFE36C5-4953-1A45-B1DD-A4A6E06FC553}" srcId="{14A3220B-29E0-BF46-8157-9BBDBB95FD1A}" destId="{0BEBE26C-3929-954D-A2D5-8670416C439F}" srcOrd="0" destOrd="0" parTransId="{7AC84732-6889-8D4F-91AB-F11BAA3203E7}" sibTransId="{89CB7480-1937-6644-9CBF-71725E3DD461}"/>
    <dgm:cxn modelId="{0EE565AA-9A78-674F-A19A-0B53BD0F6A18}" type="presOf" srcId="{92A7ADCE-07C0-2347-9C08-2EAA3FCD3012}" destId="{A9209BCB-D7C5-E34A-A885-A7F318F8A5B1}" srcOrd="0" destOrd="0" presId="urn:microsoft.com/office/officeart/2005/8/layout/radial4"/>
    <dgm:cxn modelId="{F319C9CC-B7D0-AD44-A6B7-61556813F8AC}" type="presOf" srcId="{8D4EEF90-06D1-6241-B9DB-AB0706C7C825}" destId="{E77436A4-D2AC-1E48-8500-AA8549F9B9E9}" srcOrd="0" destOrd="0" presId="urn:microsoft.com/office/officeart/2005/8/layout/radial4"/>
    <dgm:cxn modelId="{7CC4FA5C-74B5-154B-969F-7EC254637D1A}" type="presOf" srcId="{0BEBE26C-3929-954D-A2D5-8670416C439F}" destId="{6BC4AED2-F9CD-9B47-9F8C-38EEE6BF23D8}" srcOrd="0" destOrd="0" presId="urn:microsoft.com/office/officeart/2005/8/layout/radial4"/>
    <dgm:cxn modelId="{97E92008-B875-3F4E-9BCB-1D174C073792}" type="presOf" srcId="{18C76D23-398C-F748-B940-F5D262765097}" destId="{365EDCCE-D176-3440-BF2B-696364420D98}" srcOrd="0" destOrd="0" presId="urn:microsoft.com/office/officeart/2005/8/layout/radial4"/>
    <dgm:cxn modelId="{3E216386-20E0-B74B-A1D9-14276ABC931F}" type="presOf" srcId="{B5EB8C39-2851-514F-84DA-5AA625CD207A}" destId="{D93EBE9E-C016-E640-8731-B982167715A3}" srcOrd="0" destOrd="0" presId="urn:microsoft.com/office/officeart/2005/8/layout/radial4"/>
    <dgm:cxn modelId="{BDEA6A0C-F441-EC44-B48F-50A762908B26}" type="presParOf" srcId="{ECE74186-8B70-034E-A9B5-052E66D06470}" destId="{6BC4AED2-F9CD-9B47-9F8C-38EEE6BF23D8}" srcOrd="0" destOrd="0" presId="urn:microsoft.com/office/officeart/2005/8/layout/radial4"/>
    <dgm:cxn modelId="{23775066-0671-2244-8CF3-5533CA8143A4}" type="presParOf" srcId="{ECE74186-8B70-034E-A9B5-052E66D06470}" destId="{365EDCCE-D176-3440-BF2B-696364420D98}" srcOrd="1" destOrd="0" presId="urn:microsoft.com/office/officeart/2005/8/layout/radial4"/>
    <dgm:cxn modelId="{9C0613DE-8F8D-6544-A963-8D0D511FE006}" type="presParOf" srcId="{ECE74186-8B70-034E-A9B5-052E66D06470}" destId="{A9F2622B-EA7B-4B4C-BCE8-ADA11E48F312}" srcOrd="2" destOrd="0" presId="urn:microsoft.com/office/officeart/2005/8/layout/radial4"/>
    <dgm:cxn modelId="{BA6B91DA-81DD-C448-B962-DD21DD9437E9}" type="presParOf" srcId="{ECE74186-8B70-034E-A9B5-052E66D06470}" destId="{A9209BCB-D7C5-E34A-A885-A7F318F8A5B1}" srcOrd="3" destOrd="0" presId="urn:microsoft.com/office/officeart/2005/8/layout/radial4"/>
    <dgm:cxn modelId="{10A2117B-6772-8347-AC21-923097190DDE}" type="presParOf" srcId="{ECE74186-8B70-034E-A9B5-052E66D06470}" destId="{D93EBE9E-C016-E640-8731-B982167715A3}" srcOrd="4" destOrd="0" presId="urn:microsoft.com/office/officeart/2005/8/layout/radial4"/>
    <dgm:cxn modelId="{01F5164A-241D-0248-8FD3-FCD04C1FF9E6}" type="presParOf" srcId="{ECE74186-8B70-034E-A9B5-052E66D06470}" destId="{9013D89D-6E8E-884D-8D7A-70F64B6C0BC4}" srcOrd="5" destOrd="0" presId="urn:microsoft.com/office/officeart/2005/8/layout/radial4"/>
    <dgm:cxn modelId="{7A485FD6-8A71-884A-A7F1-CD9D186620FA}" type="presParOf" srcId="{ECE74186-8B70-034E-A9B5-052E66D06470}" destId="{E77436A4-D2AC-1E48-8500-AA8549F9B9E9}"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FD644-60E1-E945-8BE5-0CEA1C9B19A4}">
      <dsp:nvSpPr>
        <dsp:cNvPr id="0" name=""/>
        <dsp:cNvSpPr/>
      </dsp:nvSpPr>
      <dsp:spPr>
        <a:xfrm>
          <a:off x="1273292" y="-4848"/>
          <a:ext cx="5990159" cy="4049238"/>
        </a:xfrm>
        <a:prstGeom prst="circularArrow">
          <a:avLst>
            <a:gd name="adj1" fmla="val 5274"/>
            <a:gd name="adj2" fmla="val 312630"/>
            <a:gd name="adj3" fmla="val 14221529"/>
            <a:gd name="adj4" fmla="val 17130883"/>
            <a:gd name="adj5" fmla="val 5477"/>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1C6A137-386F-474B-A739-87097A5F3BDA}">
      <dsp:nvSpPr>
        <dsp:cNvPr id="0" name=""/>
        <dsp:cNvSpPr/>
      </dsp:nvSpPr>
      <dsp:spPr>
        <a:xfrm>
          <a:off x="3495748" y="6"/>
          <a:ext cx="1545246" cy="77262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rgbClr val="000000"/>
              </a:solidFill>
            </a:rPr>
            <a:t>Grabbers</a:t>
          </a:r>
          <a:endParaRPr lang="en-US" sz="2400" kern="1200" dirty="0">
            <a:solidFill>
              <a:srgbClr val="000000"/>
            </a:solidFill>
          </a:endParaRPr>
        </a:p>
      </dsp:txBody>
      <dsp:txXfrm>
        <a:off x="3533464" y="37722"/>
        <a:ext cx="1469814" cy="697191"/>
      </dsp:txXfrm>
    </dsp:sp>
    <dsp:sp modelId="{4438054B-189A-7849-A65B-0DAD0EF90CBA}">
      <dsp:nvSpPr>
        <dsp:cNvPr id="0" name=""/>
        <dsp:cNvSpPr/>
      </dsp:nvSpPr>
      <dsp:spPr>
        <a:xfrm>
          <a:off x="5656414" y="790012"/>
          <a:ext cx="1545246" cy="772623"/>
        </a:xfrm>
        <a:prstGeom prst="roundRect">
          <a:avLst/>
        </a:prstGeom>
        <a:gradFill rotWithShape="0">
          <a:gsLst>
            <a:gs pos="0">
              <a:schemeClr val="accent2">
                <a:hueOff val="936304"/>
                <a:satOff val="-1168"/>
                <a:lumOff val="275"/>
                <a:alphaOff val="0"/>
                <a:tint val="100000"/>
                <a:shade val="100000"/>
                <a:satMod val="130000"/>
              </a:schemeClr>
            </a:gs>
            <a:gs pos="100000">
              <a:schemeClr val="accent2">
                <a:hueOff val="936304"/>
                <a:satOff val="-1168"/>
                <a:lumOff val="27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rgbClr val="000000"/>
              </a:solidFill>
            </a:rPr>
            <a:t>Claims </a:t>
          </a:r>
          <a:endParaRPr lang="en-US" sz="2400" kern="1200" dirty="0">
            <a:solidFill>
              <a:srgbClr val="000000"/>
            </a:solidFill>
          </a:endParaRPr>
        </a:p>
      </dsp:txBody>
      <dsp:txXfrm>
        <a:off x="5694130" y="827728"/>
        <a:ext cx="1469814" cy="697191"/>
      </dsp:txXfrm>
    </dsp:sp>
    <dsp:sp modelId="{EE5EC521-E39E-964D-A537-11B57CC346B8}">
      <dsp:nvSpPr>
        <dsp:cNvPr id="0" name=""/>
        <dsp:cNvSpPr/>
      </dsp:nvSpPr>
      <dsp:spPr>
        <a:xfrm>
          <a:off x="5845207" y="2467030"/>
          <a:ext cx="1545246" cy="772623"/>
        </a:xfrm>
        <a:prstGeom prst="roundRect">
          <a:avLst/>
        </a:prstGeom>
        <a:gradFill rotWithShape="0">
          <a:gsLst>
            <a:gs pos="0">
              <a:schemeClr val="accent2">
                <a:hueOff val="1872608"/>
                <a:satOff val="-2336"/>
                <a:lumOff val="549"/>
                <a:alphaOff val="0"/>
                <a:tint val="100000"/>
                <a:shade val="100000"/>
                <a:satMod val="130000"/>
              </a:schemeClr>
            </a:gs>
            <a:gs pos="100000">
              <a:schemeClr val="accent2">
                <a:hueOff val="1872608"/>
                <a:satOff val="-2336"/>
                <a:lumOff val="54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rgbClr val="000000"/>
              </a:solidFill>
            </a:rPr>
            <a:t>Big Picture</a:t>
          </a:r>
          <a:endParaRPr lang="en-US" sz="2400" kern="1200" dirty="0">
            <a:solidFill>
              <a:srgbClr val="000000"/>
            </a:solidFill>
          </a:endParaRPr>
        </a:p>
      </dsp:txBody>
      <dsp:txXfrm>
        <a:off x="5882923" y="2504746"/>
        <a:ext cx="1469814" cy="697191"/>
      </dsp:txXfrm>
    </dsp:sp>
    <dsp:sp modelId="{96827214-8420-9343-8258-BFCCA9DEAB5E}">
      <dsp:nvSpPr>
        <dsp:cNvPr id="0" name=""/>
        <dsp:cNvSpPr/>
      </dsp:nvSpPr>
      <dsp:spPr>
        <a:xfrm>
          <a:off x="3821861" y="3291376"/>
          <a:ext cx="1545246" cy="772623"/>
        </a:xfrm>
        <a:prstGeom prst="roundRect">
          <a:avLst/>
        </a:prstGeom>
        <a:gradFill rotWithShape="0">
          <a:gsLst>
            <a:gs pos="0">
              <a:schemeClr val="accent2">
                <a:hueOff val="2808912"/>
                <a:satOff val="-3503"/>
                <a:lumOff val="824"/>
                <a:alphaOff val="0"/>
                <a:tint val="100000"/>
                <a:shade val="100000"/>
                <a:satMod val="130000"/>
              </a:schemeClr>
            </a:gs>
            <a:gs pos="100000">
              <a:schemeClr val="accent2">
                <a:hueOff val="2808912"/>
                <a:satOff val="-3503"/>
                <a:lumOff val="82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rgbClr val="000000"/>
              </a:solidFill>
            </a:rPr>
            <a:t>Proofs of Gain</a:t>
          </a:r>
          <a:endParaRPr lang="en-US" sz="2400" kern="1200" dirty="0">
            <a:solidFill>
              <a:srgbClr val="000000"/>
            </a:solidFill>
          </a:endParaRPr>
        </a:p>
      </dsp:txBody>
      <dsp:txXfrm>
        <a:off x="3859577" y="3329092"/>
        <a:ext cx="1469814" cy="697191"/>
      </dsp:txXfrm>
    </dsp:sp>
    <dsp:sp modelId="{4073C46D-6581-B046-A210-B1411C7D8965}">
      <dsp:nvSpPr>
        <dsp:cNvPr id="0" name=""/>
        <dsp:cNvSpPr/>
      </dsp:nvSpPr>
      <dsp:spPr>
        <a:xfrm>
          <a:off x="1139919" y="2618697"/>
          <a:ext cx="1695274" cy="1014114"/>
        </a:xfrm>
        <a:prstGeom prst="roundRect">
          <a:avLst/>
        </a:prstGeom>
        <a:gradFill rotWithShape="0">
          <a:gsLst>
            <a:gs pos="0">
              <a:schemeClr val="accent2">
                <a:hueOff val="3745216"/>
                <a:satOff val="-4671"/>
                <a:lumOff val="1098"/>
                <a:alphaOff val="0"/>
                <a:tint val="100000"/>
                <a:shade val="100000"/>
                <a:satMod val="130000"/>
              </a:schemeClr>
            </a:gs>
            <a:gs pos="100000">
              <a:schemeClr val="accent2">
                <a:hueOff val="3745216"/>
                <a:satOff val="-4671"/>
                <a:lumOff val="109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rPr>
            <a:t>Handling Objections</a:t>
          </a:r>
          <a:endParaRPr lang="en-US" sz="2400" kern="1200" dirty="0">
            <a:solidFill>
              <a:schemeClr val="tx1"/>
            </a:solidFill>
          </a:endParaRPr>
        </a:p>
      </dsp:txBody>
      <dsp:txXfrm>
        <a:off x="1189424" y="2668202"/>
        <a:ext cx="1596264" cy="915104"/>
      </dsp:txXfrm>
    </dsp:sp>
    <dsp:sp modelId="{5E0CE9FA-DA7F-254B-B18D-C97199E14B55}">
      <dsp:nvSpPr>
        <dsp:cNvPr id="0" name=""/>
        <dsp:cNvSpPr/>
      </dsp:nvSpPr>
      <dsp:spPr>
        <a:xfrm>
          <a:off x="991814" y="858673"/>
          <a:ext cx="1545246" cy="772623"/>
        </a:xfrm>
        <a:prstGeom prst="roundRect">
          <a:avLst/>
        </a:prstGeom>
        <a:gradFill rotWithShape="0">
          <a:gsLst>
            <a:gs pos="0">
              <a:schemeClr val="accent2">
                <a:hueOff val="4681520"/>
                <a:satOff val="-5839"/>
                <a:lumOff val="1373"/>
                <a:alphaOff val="0"/>
                <a:tint val="100000"/>
                <a:shade val="100000"/>
                <a:satMod val="130000"/>
              </a:schemeClr>
            </a:gs>
            <a:gs pos="100000">
              <a:schemeClr val="accent2">
                <a:hueOff val="4681520"/>
                <a:satOff val="-5839"/>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rgbClr val="000000"/>
              </a:solidFill>
            </a:rPr>
            <a:t>Close</a:t>
          </a:r>
          <a:endParaRPr lang="en-US" sz="2400" kern="1200" dirty="0">
            <a:solidFill>
              <a:srgbClr val="000000"/>
            </a:solidFill>
          </a:endParaRPr>
        </a:p>
      </dsp:txBody>
      <dsp:txXfrm>
        <a:off x="1029530" y="896389"/>
        <a:ext cx="1469814" cy="697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BA4C-9F30-D544-8F18-1FF6950C4FEF}">
      <dsp:nvSpPr>
        <dsp:cNvPr id="0" name=""/>
        <dsp:cNvSpPr/>
      </dsp:nvSpPr>
      <dsp:spPr>
        <a:xfrm rot="5400000">
          <a:off x="-149755" y="152077"/>
          <a:ext cx="998367" cy="698856"/>
        </a:xfrm>
        <a:prstGeom prst="chevr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000000"/>
              </a:solidFill>
            </a:rPr>
            <a:t>1</a:t>
          </a:r>
          <a:endParaRPr lang="en-US" sz="1900" kern="1200" dirty="0">
            <a:solidFill>
              <a:srgbClr val="000000"/>
            </a:solidFill>
          </a:endParaRPr>
        </a:p>
      </dsp:txBody>
      <dsp:txXfrm rot="-5400000">
        <a:off x="1" y="351749"/>
        <a:ext cx="698856" cy="299511"/>
      </dsp:txXfrm>
    </dsp:sp>
    <dsp:sp modelId="{8768ABB6-FD15-7B4E-9BE9-04307A30B52C}">
      <dsp:nvSpPr>
        <dsp:cNvPr id="0" name=""/>
        <dsp:cNvSpPr/>
      </dsp:nvSpPr>
      <dsp:spPr>
        <a:xfrm rot="5400000">
          <a:off x="1912974" y="-1211795"/>
          <a:ext cx="648938" cy="3077174"/>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smtClean="0">
              <a:latin typeface="Myanmar Sangam MN"/>
              <a:cs typeface="Myanmar Sangam MN"/>
            </a:rPr>
            <a:t>Restate</a:t>
          </a:r>
          <a:endParaRPr lang="en-US" sz="3500" kern="1200" dirty="0">
            <a:latin typeface="Myanmar Sangam MN"/>
            <a:cs typeface="Myanmar Sangam MN"/>
          </a:endParaRPr>
        </a:p>
      </dsp:txBody>
      <dsp:txXfrm rot="-5400000">
        <a:off x="698857" y="34001"/>
        <a:ext cx="3045495" cy="585580"/>
      </dsp:txXfrm>
    </dsp:sp>
    <dsp:sp modelId="{52FB9CD1-C64A-894A-9C02-21810C1B5DD9}">
      <dsp:nvSpPr>
        <dsp:cNvPr id="0" name=""/>
        <dsp:cNvSpPr/>
      </dsp:nvSpPr>
      <dsp:spPr>
        <a:xfrm rot="5400000">
          <a:off x="-149755" y="1032218"/>
          <a:ext cx="998367" cy="698856"/>
        </a:xfrm>
        <a:prstGeom prst="chevron">
          <a:avLst/>
        </a:prstGeom>
        <a:gradFill rotWithShape="0">
          <a:gsLst>
            <a:gs pos="0">
              <a:schemeClr val="accent2">
                <a:hueOff val="1170380"/>
                <a:satOff val="-1460"/>
                <a:lumOff val="343"/>
                <a:alphaOff val="0"/>
                <a:tint val="100000"/>
                <a:shade val="100000"/>
                <a:satMod val="130000"/>
              </a:schemeClr>
            </a:gs>
            <a:gs pos="100000">
              <a:schemeClr val="accent2">
                <a:hueOff val="1170380"/>
                <a:satOff val="-1460"/>
                <a:lumOff val="343"/>
                <a:alphaOff val="0"/>
                <a:tint val="50000"/>
                <a:shade val="100000"/>
                <a:satMod val="350000"/>
              </a:schemeClr>
            </a:gs>
          </a:gsLst>
          <a:lin ang="16200000" scaled="0"/>
        </a:gradFill>
        <a:ln w="9525" cap="flat" cmpd="sng" algn="ctr">
          <a:solidFill>
            <a:schemeClr val="accent2">
              <a:hueOff val="1170380"/>
              <a:satOff val="-1460"/>
              <a:lumOff val="34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000000"/>
              </a:solidFill>
            </a:rPr>
            <a:t>2</a:t>
          </a:r>
          <a:endParaRPr lang="en-US" sz="1900" kern="1200" dirty="0">
            <a:solidFill>
              <a:srgbClr val="000000"/>
            </a:solidFill>
          </a:endParaRPr>
        </a:p>
      </dsp:txBody>
      <dsp:txXfrm rot="-5400000">
        <a:off x="1" y="1231890"/>
        <a:ext cx="698856" cy="299511"/>
      </dsp:txXfrm>
    </dsp:sp>
    <dsp:sp modelId="{BE646C6D-1EBC-E84D-A806-626C9AB9EACE}">
      <dsp:nvSpPr>
        <dsp:cNvPr id="0" name=""/>
        <dsp:cNvSpPr/>
      </dsp:nvSpPr>
      <dsp:spPr>
        <a:xfrm rot="5400000">
          <a:off x="1912974" y="-331654"/>
          <a:ext cx="648938" cy="3077174"/>
        </a:xfrm>
        <a:prstGeom prst="round2SameRect">
          <a:avLst/>
        </a:prstGeom>
        <a:solidFill>
          <a:schemeClr val="lt1">
            <a:alpha val="90000"/>
            <a:hueOff val="0"/>
            <a:satOff val="0"/>
            <a:lumOff val="0"/>
            <a:alphaOff val="0"/>
          </a:schemeClr>
        </a:solidFill>
        <a:ln w="9525" cap="flat" cmpd="sng" algn="ctr">
          <a:solidFill>
            <a:schemeClr val="accent2">
              <a:hueOff val="1170380"/>
              <a:satOff val="-1460"/>
              <a:lumOff val="343"/>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smtClean="0">
              <a:latin typeface="Myanmar Sangam MN"/>
              <a:cs typeface="Myanmar Sangam MN"/>
            </a:rPr>
            <a:t>Step Into It</a:t>
          </a:r>
          <a:endParaRPr lang="en-US" sz="3500" kern="1200" dirty="0">
            <a:latin typeface="Myanmar Sangam MN"/>
            <a:cs typeface="Myanmar Sangam MN"/>
          </a:endParaRPr>
        </a:p>
      </dsp:txBody>
      <dsp:txXfrm rot="-5400000">
        <a:off x="698857" y="914142"/>
        <a:ext cx="3045495" cy="585580"/>
      </dsp:txXfrm>
    </dsp:sp>
    <dsp:sp modelId="{012D468D-4288-9D4D-89DA-5690BF05DA27}">
      <dsp:nvSpPr>
        <dsp:cNvPr id="0" name=""/>
        <dsp:cNvSpPr/>
      </dsp:nvSpPr>
      <dsp:spPr>
        <a:xfrm rot="5400000">
          <a:off x="-149755" y="1912359"/>
          <a:ext cx="998367" cy="698856"/>
        </a:xfrm>
        <a:prstGeom prst="chevron">
          <a:avLst/>
        </a:prstGeom>
        <a:gradFill rotWithShape="0">
          <a:gsLst>
            <a:gs pos="0">
              <a:schemeClr val="accent2">
                <a:hueOff val="2340760"/>
                <a:satOff val="-2919"/>
                <a:lumOff val="686"/>
                <a:alphaOff val="0"/>
                <a:tint val="100000"/>
                <a:shade val="100000"/>
                <a:satMod val="130000"/>
              </a:schemeClr>
            </a:gs>
            <a:gs pos="100000">
              <a:schemeClr val="accent2">
                <a:hueOff val="2340760"/>
                <a:satOff val="-2919"/>
                <a:lumOff val="686"/>
                <a:alphaOff val="0"/>
                <a:tint val="50000"/>
                <a:shade val="100000"/>
                <a:satMod val="350000"/>
              </a:schemeClr>
            </a:gs>
          </a:gsLst>
          <a:lin ang="16200000" scaled="0"/>
        </a:gradFill>
        <a:ln w="9525" cap="flat" cmpd="sng" algn="ctr">
          <a:solidFill>
            <a:schemeClr val="accent2">
              <a:hueOff val="2340760"/>
              <a:satOff val="-2919"/>
              <a:lumOff val="68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000000"/>
              </a:solidFill>
            </a:rPr>
            <a:t>3</a:t>
          </a:r>
          <a:endParaRPr lang="en-US" sz="1900" kern="1200" dirty="0">
            <a:solidFill>
              <a:srgbClr val="000000"/>
            </a:solidFill>
          </a:endParaRPr>
        </a:p>
      </dsp:txBody>
      <dsp:txXfrm rot="-5400000">
        <a:off x="1" y="2112031"/>
        <a:ext cx="698856" cy="299511"/>
      </dsp:txXfrm>
    </dsp:sp>
    <dsp:sp modelId="{CE89347D-2035-F942-BAA8-E8FCEADD5DE9}">
      <dsp:nvSpPr>
        <dsp:cNvPr id="0" name=""/>
        <dsp:cNvSpPr/>
      </dsp:nvSpPr>
      <dsp:spPr>
        <a:xfrm rot="5400000">
          <a:off x="1912974" y="548486"/>
          <a:ext cx="648938" cy="3077174"/>
        </a:xfrm>
        <a:prstGeom prst="round2SameRect">
          <a:avLst/>
        </a:prstGeom>
        <a:solidFill>
          <a:schemeClr val="lt1">
            <a:alpha val="90000"/>
            <a:hueOff val="0"/>
            <a:satOff val="0"/>
            <a:lumOff val="0"/>
            <a:alphaOff val="0"/>
          </a:schemeClr>
        </a:solidFill>
        <a:ln w="9525" cap="flat" cmpd="sng" algn="ctr">
          <a:solidFill>
            <a:schemeClr val="accent2">
              <a:hueOff val="2340760"/>
              <a:satOff val="-2919"/>
              <a:lumOff val="686"/>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smtClean="0">
              <a:latin typeface="Myanmar Sangam MN"/>
              <a:cs typeface="Myanmar Sangam MN"/>
            </a:rPr>
            <a:t>Hear/Wait</a:t>
          </a:r>
          <a:endParaRPr lang="en-US" sz="3500" kern="1200" dirty="0">
            <a:latin typeface="Myanmar Sangam MN"/>
            <a:cs typeface="Myanmar Sangam MN"/>
          </a:endParaRPr>
        </a:p>
      </dsp:txBody>
      <dsp:txXfrm rot="-5400000">
        <a:off x="698857" y="1794283"/>
        <a:ext cx="3045495" cy="585580"/>
      </dsp:txXfrm>
    </dsp:sp>
    <dsp:sp modelId="{6234E943-0E1B-0040-B300-D07EF567AF80}">
      <dsp:nvSpPr>
        <dsp:cNvPr id="0" name=""/>
        <dsp:cNvSpPr/>
      </dsp:nvSpPr>
      <dsp:spPr>
        <a:xfrm rot="5400000">
          <a:off x="-149755" y="2792499"/>
          <a:ext cx="998367" cy="698856"/>
        </a:xfrm>
        <a:prstGeom prst="chevron">
          <a:avLst/>
        </a:prstGeom>
        <a:gradFill rotWithShape="0">
          <a:gsLst>
            <a:gs pos="0">
              <a:schemeClr val="accent2">
                <a:hueOff val="3511140"/>
                <a:satOff val="-4379"/>
                <a:lumOff val="1030"/>
                <a:alphaOff val="0"/>
                <a:tint val="100000"/>
                <a:shade val="100000"/>
                <a:satMod val="130000"/>
              </a:schemeClr>
            </a:gs>
            <a:gs pos="100000">
              <a:schemeClr val="accent2">
                <a:hueOff val="3511140"/>
                <a:satOff val="-4379"/>
                <a:lumOff val="1030"/>
                <a:alphaOff val="0"/>
                <a:tint val="50000"/>
                <a:shade val="100000"/>
                <a:satMod val="350000"/>
              </a:schemeClr>
            </a:gs>
          </a:gsLst>
          <a:lin ang="16200000" scaled="0"/>
        </a:gradFill>
        <a:ln w="9525" cap="flat" cmpd="sng" algn="ctr">
          <a:solidFill>
            <a:schemeClr val="accent2">
              <a:hueOff val="3511140"/>
              <a:satOff val="-4379"/>
              <a:lumOff val="103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000000"/>
              </a:solidFill>
            </a:rPr>
            <a:t>4</a:t>
          </a:r>
          <a:endParaRPr lang="en-US" sz="1900" kern="1200" dirty="0">
            <a:solidFill>
              <a:srgbClr val="000000"/>
            </a:solidFill>
          </a:endParaRPr>
        </a:p>
      </dsp:txBody>
      <dsp:txXfrm rot="-5400000">
        <a:off x="1" y="2992171"/>
        <a:ext cx="698856" cy="299511"/>
      </dsp:txXfrm>
    </dsp:sp>
    <dsp:sp modelId="{15768741-7B50-CF40-A64C-E82B56CF6122}">
      <dsp:nvSpPr>
        <dsp:cNvPr id="0" name=""/>
        <dsp:cNvSpPr/>
      </dsp:nvSpPr>
      <dsp:spPr>
        <a:xfrm rot="5400000">
          <a:off x="1912974" y="1428627"/>
          <a:ext cx="648938" cy="3077174"/>
        </a:xfrm>
        <a:prstGeom prst="round2SameRect">
          <a:avLst/>
        </a:prstGeom>
        <a:solidFill>
          <a:schemeClr val="lt1">
            <a:alpha val="90000"/>
            <a:hueOff val="0"/>
            <a:satOff val="0"/>
            <a:lumOff val="0"/>
            <a:alphaOff val="0"/>
          </a:schemeClr>
        </a:solidFill>
        <a:ln w="9525" cap="flat" cmpd="sng" algn="ctr">
          <a:solidFill>
            <a:schemeClr val="accent2">
              <a:hueOff val="3511140"/>
              <a:satOff val="-4379"/>
              <a:lumOff val="103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smtClean="0">
              <a:solidFill>
                <a:srgbClr val="000000"/>
              </a:solidFill>
              <a:latin typeface="Myanmar Sangam MN"/>
              <a:cs typeface="Myanmar Sangam MN"/>
            </a:rPr>
            <a:t>Deliver/State</a:t>
          </a:r>
          <a:endParaRPr lang="en-US" sz="3500" kern="1200" dirty="0">
            <a:solidFill>
              <a:srgbClr val="000000"/>
            </a:solidFill>
            <a:latin typeface="Myanmar Sangam MN"/>
            <a:cs typeface="Myanmar Sangam MN"/>
          </a:endParaRPr>
        </a:p>
      </dsp:txBody>
      <dsp:txXfrm rot="-5400000">
        <a:off x="698857" y="2674424"/>
        <a:ext cx="3045495" cy="585580"/>
      </dsp:txXfrm>
    </dsp:sp>
    <dsp:sp modelId="{3A728ECF-92A4-2540-8D1A-A942E5FA89BA}">
      <dsp:nvSpPr>
        <dsp:cNvPr id="0" name=""/>
        <dsp:cNvSpPr/>
      </dsp:nvSpPr>
      <dsp:spPr>
        <a:xfrm rot="5400000">
          <a:off x="-149755" y="3672640"/>
          <a:ext cx="998367" cy="698856"/>
        </a:xfrm>
        <a:prstGeom prst="chevron">
          <a:avLst/>
        </a:prstGeom>
        <a:gradFill rotWithShape="0">
          <a:gsLst>
            <a:gs pos="0">
              <a:schemeClr val="accent2">
                <a:hueOff val="4681520"/>
                <a:satOff val="-5839"/>
                <a:lumOff val="1373"/>
                <a:alphaOff val="0"/>
                <a:tint val="100000"/>
                <a:shade val="100000"/>
                <a:satMod val="130000"/>
              </a:schemeClr>
            </a:gs>
            <a:gs pos="100000">
              <a:schemeClr val="accent2">
                <a:hueOff val="4681520"/>
                <a:satOff val="-5839"/>
                <a:lumOff val="1373"/>
                <a:alphaOff val="0"/>
                <a:tint val="50000"/>
                <a:shade val="100000"/>
                <a:satMod val="350000"/>
              </a:schemeClr>
            </a:gs>
          </a:gsLst>
          <a:lin ang="16200000" scaled="0"/>
        </a:gradFill>
        <a:ln w="9525" cap="flat" cmpd="sng" algn="ctr">
          <a:solidFill>
            <a:schemeClr val="accent2">
              <a:hueOff val="4681520"/>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000000"/>
              </a:solidFill>
            </a:rPr>
            <a:t>5</a:t>
          </a:r>
          <a:endParaRPr lang="en-US" sz="1900" kern="1200" dirty="0">
            <a:solidFill>
              <a:srgbClr val="000000"/>
            </a:solidFill>
          </a:endParaRPr>
        </a:p>
      </dsp:txBody>
      <dsp:txXfrm rot="-5400000">
        <a:off x="1" y="3872312"/>
        <a:ext cx="698856" cy="299511"/>
      </dsp:txXfrm>
    </dsp:sp>
    <dsp:sp modelId="{5FC1CF5A-6358-AD41-80C3-5E250B1D1269}">
      <dsp:nvSpPr>
        <dsp:cNvPr id="0" name=""/>
        <dsp:cNvSpPr/>
      </dsp:nvSpPr>
      <dsp:spPr>
        <a:xfrm rot="5400000">
          <a:off x="1912974" y="2308768"/>
          <a:ext cx="648938" cy="3077174"/>
        </a:xfrm>
        <a:prstGeom prst="round2SameRect">
          <a:avLst/>
        </a:prstGeom>
        <a:solidFill>
          <a:schemeClr val="lt1">
            <a:alpha val="90000"/>
            <a:hueOff val="0"/>
            <a:satOff val="0"/>
            <a:lumOff val="0"/>
            <a:alphaOff val="0"/>
          </a:schemeClr>
        </a:solidFill>
        <a:ln w="9525" cap="flat" cmpd="sng" algn="ctr">
          <a:solidFill>
            <a:schemeClr val="accent2">
              <a:hueOff val="4681520"/>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smtClean="0">
              <a:solidFill>
                <a:srgbClr val="000000"/>
              </a:solidFill>
              <a:latin typeface="Myanmar Sangam MN"/>
              <a:cs typeface="Myanmar Sangam MN"/>
            </a:rPr>
            <a:t>Positive</a:t>
          </a:r>
          <a:endParaRPr lang="en-US" sz="3500" kern="1200" dirty="0">
            <a:solidFill>
              <a:srgbClr val="000000"/>
            </a:solidFill>
            <a:latin typeface="Myanmar Sangam MN"/>
            <a:cs typeface="Myanmar Sangam MN"/>
          </a:endParaRPr>
        </a:p>
      </dsp:txBody>
      <dsp:txXfrm rot="-5400000">
        <a:off x="698857" y="3554565"/>
        <a:ext cx="3045495" cy="585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4AED2-F9CD-9B47-9F8C-38EEE6BF23D8}">
      <dsp:nvSpPr>
        <dsp:cNvPr id="0" name=""/>
        <dsp:cNvSpPr/>
      </dsp:nvSpPr>
      <dsp:spPr>
        <a:xfrm>
          <a:off x="3126123" y="2914639"/>
          <a:ext cx="2312474" cy="2312474"/>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Neuromarketing</a:t>
          </a:r>
          <a:endParaRPr lang="en-US" sz="1900" kern="1200" dirty="0"/>
        </a:p>
      </dsp:txBody>
      <dsp:txXfrm>
        <a:off x="3464777" y="3253293"/>
        <a:ext cx="1635166" cy="1635166"/>
      </dsp:txXfrm>
    </dsp:sp>
    <dsp:sp modelId="{365EDCCE-D176-3440-BF2B-696364420D98}">
      <dsp:nvSpPr>
        <dsp:cNvPr id="0" name=""/>
        <dsp:cNvSpPr/>
      </dsp:nvSpPr>
      <dsp:spPr>
        <a:xfrm rot="12900000">
          <a:off x="1493605" y="2462193"/>
          <a:ext cx="1923862" cy="659055"/>
        </a:xfrm>
        <a:prstGeom prst="lef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9F2622B-EA7B-4B4C-BCE8-ADA11E48F312}">
      <dsp:nvSpPr>
        <dsp:cNvPr id="0" name=""/>
        <dsp:cNvSpPr/>
      </dsp:nvSpPr>
      <dsp:spPr>
        <a:xfrm>
          <a:off x="569143" y="1361239"/>
          <a:ext cx="2196850" cy="1757480"/>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675" tIns="66675" rIns="66675" bIns="66675" numCol="1" spcCol="1270" anchor="ctr" anchorCtr="0">
          <a:noAutofit/>
        </a:bodyPr>
        <a:lstStyle/>
        <a:p>
          <a:pPr lvl="0" algn="ctr" defTabSz="1555750">
            <a:lnSpc>
              <a:spcPct val="90000"/>
            </a:lnSpc>
            <a:spcBef>
              <a:spcPct val="0"/>
            </a:spcBef>
            <a:spcAft>
              <a:spcPct val="35000"/>
            </a:spcAft>
          </a:pPr>
          <a:r>
            <a:rPr lang="en-US" sz="3500" kern="1200" dirty="0" smtClean="0"/>
            <a:t>Marketing</a:t>
          </a:r>
          <a:endParaRPr lang="en-US" sz="3500" kern="1200" dirty="0"/>
        </a:p>
      </dsp:txBody>
      <dsp:txXfrm>
        <a:off x="620618" y="1412714"/>
        <a:ext cx="2093900" cy="1654530"/>
      </dsp:txXfrm>
    </dsp:sp>
    <dsp:sp modelId="{A9209BCB-D7C5-E34A-A885-A7F318F8A5B1}">
      <dsp:nvSpPr>
        <dsp:cNvPr id="0" name=""/>
        <dsp:cNvSpPr/>
      </dsp:nvSpPr>
      <dsp:spPr>
        <a:xfrm rot="16200000">
          <a:off x="3320429" y="1511209"/>
          <a:ext cx="1923862" cy="659055"/>
        </a:xfrm>
        <a:prstGeom prst="leftArrow">
          <a:avLst>
            <a:gd name="adj1" fmla="val 60000"/>
            <a:gd name="adj2" fmla="val 50000"/>
          </a:avLst>
        </a:prstGeom>
        <a:gradFill rotWithShape="0">
          <a:gsLst>
            <a:gs pos="0">
              <a:schemeClr val="accent3">
                <a:hueOff val="5625133"/>
                <a:satOff val="-8440"/>
                <a:lumOff val="-1373"/>
                <a:alphaOff val="0"/>
                <a:tint val="100000"/>
                <a:shade val="100000"/>
                <a:satMod val="130000"/>
              </a:schemeClr>
            </a:gs>
            <a:gs pos="100000">
              <a:schemeClr val="accent3">
                <a:hueOff val="5625133"/>
                <a:satOff val="-8440"/>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93EBE9E-C016-E640-8731-B982167715A3}">
      <dsp:nvSpPr>
        <dsp:cNvPr id="0" name=""/>
        <dsp:cNvSpPr/>
      </dsp:nvSpPr>
      <dsp:spPr>
        <a:xfrm>
          <a:off x="2866347" y="65"/>
          <a:ext cx="2832026" cy="1757480"/>
        </a:xfrm>
        <a:prstGeom prst="roundRect">
          <a:avLst>
            <a:gd name="adj" fmla="val 10000"/>
          </a:avLst>
        </a:prstGeom>
        <a:gradFill rotWithShape="0">
          <a:gsLst>
            <a:gs pos="0">
              <a:schemeClr val="accent3">
                <a:hueOff val="5625133"/>
                <a:satOff val="-8440"/>
                <a:lumOff val="-1373"/>
                <a:alphaOff val="0"/>
                <a:tint val="100000"/>
                <a:shade val="100000"/>
                <a:satMod val="130000"/>
              </a:schemeClr>
            </a:gs>
            <a:gs pos="100000">
              <a:schemeClr val="accent3">
                <a:hueOff val="5625133"/>
                <a:satOff val="-8440"/>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675" tIns="66675" rIns="66675" bIns="66675" numCol="1" spcCol="1270" anchor="ctr" anchorCtr="0">
          <a:noAutofit/>
        </a:bodyPr>
        <a:lstStyle/>
        <a:p>
          <a:pPr lvl="0" algn="ctr" defTabSz="1555750">
            <a:lnSpc>
              <a:spcPct val="90000"/>
            </a:lnSpc>
            <a:spcBef>
              <a:spcPct val="0"/>
            </a:spcBef>
            <a:spcAft>
              <a:spcPct val="35000"/>
            </a:spcAft>
          </a:pPr>
          <a:r>
            <a:rPr lang="en-US" sz="3500" kern="1200" dirty="0" smtClean="0"/>
            <a:t>Simple</a:t>
          </a:r>
        </a:p>
        <a:p>
          <a:pPr lvl="0" algn="ctr" defTabSz="1555750">
            <a:lnSpc>
              <a:spcPct val="90000"/>
            </a:lnSpc>
            <a:spcBef>
              <a:spcPct val="0"/>
            </a:spcBef>
            <a:spcAft>
              <a:spcPct val="35000"/>
            </a:spcAft>
          </a:pPr>
          <a:r>
            <a:rPr lang="en-US" sz="3500" kern="1200" dirty="0" smtClean="0"/>
            <a:t>Brain Model</a:t>
          </a:r>
          <a:endParaRPr lang="en-US" sz="3500" kern="1200" dirty="0"/>
        </a:p>
      </dsp:txBody>
      <dsp:txXfrm>
        <a:off x="2917822" y="51540"/>
        <a:ext cx="2729076" cy="1654530"/>
      </dsp:txXfrm>
    </dsp:sp>
    <dsp:sp modelId="{9013D89D-6E8E-884D-8D7A-70F64B6C0BC4}">
      <dsp:nvSpPr>
        <dsp:cNvPr id="0" name=""/>
        <dsp:cNvSpPr/>
      </dsp:nvSpPr>
      <dsp:spPr>
        <a:xfrm rot="19500000">
          <a:off x="5147252" y="2462193"/>
          <a:ext cx="1923862" cy="659055"/>
        </a:xfrm>
        <a:prstGeom prst="leftArrow">
          <a:avLst>
            <a:gd name="adj1" fmla="val 60000"/>
            <a:gd name="adj2" fmla="val 50000"/>
          </a:avLst>
        </a:prstGeom>
        <a:gradFill rotWithShape="0">
          <a:gsLst>
            <a:gs pos="0">
              <a:schemeClr val="accent3">
                <a:hueOff val="11250266"/>
                <a:satOff val="-16880"/>
                <a:lumOff val="-2745"/>
                <a:alphaOff val="0"/>
                <a:tint val="100000"/>
                <a:shade val="100000"/>
                <a:satMod val="130000"/>
              </a:schemeClr>
            </a:gs>
            <a:gs pos="100000">
              <a:schemeClr val="accent3">
                <a:hueOff val="11250266"/>
                <a:satOff val="-16880"/>
                <a:lumOff val="-274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77436A4-D2AC-1E48-8500-AA8549F9B9E9}">
      <dsp:nvSpPr>
        <dsp:cNvPr id="0" name=""/>
        <dsp:cNvSpPr/>
      </dsp:nvSpPr>
      <dsp:spPr>
        <a:xfrm>
          <a:off x="5798726" y="1361239"/>
          <a:ext cx="2196850" cy="1757480"/>
        </a:xfrm>
        <a:prstGeom prst="roundRect">
          <a:avLst>
            <a:gd name="adj" fmla="val 10000"/>
          </a:avLst>
        </a:prstGeom>
        <a:gradFill rotWithShape="0">
          <a:gsLst>
            <a:gs pos="0">
              <a:schemeClr val="accent3">
                <a:hueOff val="11250266"/>
                <a:satOff val="-16880"/>
                <a:lumOff val="-2745"/>
                <a:alphaOff val="0"/>
                <a:tint val="100000"/>
                <a:shade val="100000"/>
                <a:satMod val="130000"/>
              </a:schemeClr>
            </a:gs>
            <a:gs pos="100000">
              <a:schemeClr val="accent3">
                <a:hueOff val="11250266"/>
                <a:satOff val="-16880"/>
                <a:lumOff val="-274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6675" tIns="66675" rIns="66675" bIns="66675" numCol="1" spcCol="1270" anchor="ctr" anchorCtr="0">
          <a:noAutofit/>
        </a:bodyPr>
        <a:lstStyle/>
        <a:p>
          <a:pPr lvl="0" algn="ctr" defTabSz="1555750">
            <a:lnSpc>
              <a:spcPct val="90000"/>
            </a:lnSpc>
            <a:spcBef>
              <a:spcPct val="0"/>
            </a:spcBef>
            <a:spcAft>
              <a:spcPct val="35000"/>
            </a:spcAft>
          </a:pPr>
          <a:r>
            <a:rPr lang="en-US" sz="3500" kern="1200" dirty="0" smtClean="0"/>
            <a:t>Sales</a:t>
          </a:r>
          <a:endParaRPr lang="en-US" sz="3500" kern="1200" dirty="0"/>
        </a:p>
      </dsp:txBody>
      <dsp:txXfrm>
        <a:off x="5850201" y="1412714"/>
        <a:ext cx="2093900" cy="165453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971BCF-6C27-FE41-A5B0-F02D26BFC9FF}" type="datetimeFigureOut">
              <a:rPr lang="en-US" smtClean="0"/>
              <a:t>7/31/13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C89FCD-9418-3E43-8B1C-194B2EA2EBFC}" type="slidenum">
              <a:rPr lang="en-US" smtClean="0"/>
              <a:t>‹#›</a:t>
            </a:fld>
            <a:endParaRPr lang="en-US"/>
          </a:p>
        </p:txBody>
      </p:sp>
    </p:spTree>
    <p:extLst>
      <p:ext uri="{BB962C8B-B14F-4D97-AF65-F5344CB8AC3E}">
        <p14:creationId xmlns:p14="http://schemas.microsoft.com/office/powerpoint/2010/main" val="26340349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people aren’t innovators or early adopters.</a:t>
            </a:r>
            <a:r>
              <a:rPr lang="en-US" baseline="0" dirty="0" smtClean="0"/>
              <a:t> The majority are pragmatists and conservatives. We shouldn’t even worry about the skeptics because they are the people who are consistently left in the dust as innovations are adopted. We have to emphasize that </a:t>
            </a:r>
            <a:r>
              <a:rPr lang="en-US" baseline="0" dirty="0" err="1" smtClean="0"/>
              <a:t>neuromarketing</a:t>
            </a:r>
            <a:r>
              <a:rPr lang="en-US" baseline="0" dirty="0" smtClean="0"/>
              <a:t> is a must-have tool, and that those who don’t start using these services will die out. Survival of the fittest.</a:t>
            </a:r>
            <a:endParaRPr lang="en-US" dirty="0"/>
          </a:p>
        </p:txBody>
      </p:sp>
      <p:sp>
        <p:nvSpPr>
          <p:cNvPr id="4" name="Slide Number Placeholder 3"/>
          <p:cNvSpPr>
            <a:spLocks noGrp="1"/>
          </p:cNvSpPr>
          <p:nvPr>
            <p:ph type="sldNum" sz="quarter" idx="10"/>
          </p:nvPr>
        </p:nvSpPr>
        <p:spPr/>
        <p:txBody>
          <a:bodyPr/>
          <a:lstStyle/>
          <a:p>
            <a:fld id="{73C89FCD-9418-3E43-8B1C-194B2EA2EBFC}" type="slidenum">
              <a:rPr lang="en-US" smtClean="0"/>
              <a:t>3</a:t>
            </a:fld>
            <a:endParaRPr lang="en-US"/>
          </a:p>
        </p:txBody>
      </p:sp>
    </p:spTree>
    <p:extLst>
      <p:ext uri="{BB962C8B-B14F-4D97-AF65-F5344CB8AC3E}">
        <p14:creationId xmlns:p14="http://schemas.microsoft.com/office/powerpoint/2010/main" val="346073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charset="2"/>
              <a:buChar char=""/>
            </a:pPr>
            <a:r>
              <a:rPr lang="en-US" sz="2000" dirty="0" smtClean="0">
                <a:solidFill>
                  <a:srgbClr val="FFFFFF"/>
                </a:solidFill>
                <a:latin typeface="Myanmar Sangam MN"/>
                <a:cs typeface="Myanmar Sangam MN"/>
              </a:rPr>
              <a:t>Visual input reaches the brain faster than any other type of sensory information</a:t>
            </a:r>
          </a:p>
          <a:p>
            <a:pPr marL="285750" indent="-285750">
              <a:buFont typeface="Wingdings" charset="2"/>
              <a:buChar char=""/>
            </a:pPr>
            <a:r>
              <a:rPr lang="en-US" sz="2000" dirty="0" smtClean="0">
                <a:solidFill>
                  <a:srgbClr val="FFFFFF"/>
                </a:solidFill>
                <a:latin typeface="Myanmar Sangam MN"/>
                <a:cs typeface="Myanmar Sangam MN"/>
              </a:rPr>
              <a:t>Visual information enters the old brain </a:t>
            </a:r>
            <a:r>
              <a:rPr lang="en-US" sz="2000" b="1" dirty="0" smtClean="0">
                <a:solidFill>
                  <a:srgbClr val="FFFFFF"/>
                </a:solidFill>
                <a:latin typeface="Myanmar Sangam MN"/>
                <a:cs typeface="Myanmar Sangam MN"/>
              </a:rPr>
              <a:t>WAY BEFORE </a:t>
            </a:r>
            <a:r>
              <a:rPr lang="en-US" sz="2000" dirty="0" smtClean="0">
                <a:solidFill>
                  <a:srgbClr val="FFFFFF"/>
                </a:solidFill>
                <a:latin typeface="Myanmar Sangam MN"/>
                <a:cs typeface="Myanmar Sangam MN"/>
              </a:rPr>
              <a:t>it enters the conscious, new brain</a:t>
            </a:r>
          </a:p>
          <a:p>
            <a:pPr marL="285750" indent="-285750">
              <a:buFont typeface="Wingdings" charset="2"/>
              <a:buChar char=""/>
            </a:pPr>
            <a:r>
              <a:rPr lang="en-US" sz="2000" dirty="0" smtClean="0">
                <a:solidFill>
                  <a:srgbClr val="FFFFFF"/>
                </a:solidFill>
                <a:latin typeface="Myanmar Sangam MN"/>
                <a:cs typeface="Myanmar Sangam MN"/>
              </a:rPr>
              <a:t>Big pictures are a visual representation of how your solution can impact the world of your prospect</a:t>
            </a:r>
          </a:p>
          <a:p>
            <a:pPr marL="285750" indent="-285750">
              <a:buFont typeface="Wingdings" charset="2"/>
              <a:buChar char=""/>
            </a:pPr>
            <a:r>
              <a:rPr lang="en-US" sz="2000" dirty="0" smtClean="0">
                <a:solidFill>
                  <a:srgbClr val="FFFFFF"/>
                </a:solidFill>
                <a:latin typeface="Myanmar Sangam MN"/>
                <a:cs typeface="Myanmar Sangam MN"/>
              </a:rPr>
              <a:t>Big pictures have to be designed in a certain way to be </a:t>
            </a:r>
            <a:r>
              <a:rPr lang="en-US" sz="2000" b="1" dirty="0" smtClean="0">
                <a:solidFill>
                  <a:srgbClr val="FFFFFF"/>
                </a:solidFill>
                <a:latin typeface="Myanmar Sangam MN"/>
                <a:cs typeface="Myanmar Sangam MN"/>
              </a:rPr>
              <a:t>BIG</a:t>
            </a:r>
            <a:r>
              <a:rPr lang="en-US" sz="2000" dirty="0" smtClean="0">
                <a:solidFill>
                  <a:srgbClr val="FFFFFF"/>
                </a:solidFill>
                <a:latin typeface="Myanmar Sangam MN"/>
                <a:cs typeface="Myanmar Sangam MN"/>
              </a:rPr>
              <a:t> pictures:</a:t>
            </a:r>
          </a:p>
          <a:p>
            <a:pPr marL="914400" lvl="1" indent="-457200">
              <a:buFont typeface="+mj-lt"/>
              <a:buAutoNum type="arabicParenR"/>
            </a:pPr>
            <a:r>
              <a:rPr lang="en-US" sz="2000" dirty="0" smtClean="0">
                <a:solidFill>
                  <a:srgbClr val="FFFFFF"/>
                </a:solidFill>
                <a:latin typeface="Myanmar Sangam MN"/>
                <a:cs typeface="Myanmar Sangam MN"/>
              </a:rPr>
              <a:t>They must reflect the world of the prospect</a:t>
            </a:r>
          </a:p>
          <a:p>
            <a:pPr marL="914400" lvl="1" indent="-457200">
              <a:buFont typeface="+mj-lt"/>
              <a:buAutoNum type="arabicParenR"/>
            </a:pPr>
            <a:r>
              <a:rPr lang="en-US" sz="2000" dirty="0" smtClean="0">
                <a:solidFill>
                  <a:srgbClr val="FFFFFF"/>
                </a:solidFill>
                <a:latin typeface="Myanmar Sangam MN"/>
                <a:cs typeface="Myanmar Sangam MN"/>
              </a:rPr>
              <a:t>They must trigger a real visual processing response</a:t>
            </a:r>
          </a:p>
          <a:p>
            <a:pPr marL="285750" indent="-285750">
              <a:buFont typeface="Wingdings" charset="2"/>
              <a:buChar char=""/>
            </a:pPr>
            <a:r>
              <a:rPr lang="en-US" sz="2000" dirty="0" smtClean="0">
                <a:solidFill>
                  <a:srgbClr val="FFFFFF"/>
                </a:solidFill>
                <a:latin typeface="Myanmar Sangam MN"/>
                <a:cs typeface="Myanmar Sangam MN"/>
              </a:rPr>
              <a:t>A contrasted big picture shows the prospect’s life before/after your product or without/with it. </a:t>
            </a:r>
          </a:p>
          <a:p>
            <a:endParaRPr lang="en-US" dirty="0"/>
          </a:p>
        </p:txBody>
      </p:sp>
      <p:sp>
        <p:nvSpPr>
          <p:cNvPr id="4" name="Slide Number Placeholder 3"/>
          <p:cNvSpPr>
            <a:spLocks noGrp="1"/>
          </p:cNvSpPr>
          <p:nvPr>
            <p:ph type="sldNum" sz="quarter" idx="10"/>
          </p:nvPr>
        </p:nvSpPr>
        <p:spPr/>
        <p:txBody>
          <a:bodyPr/>
          <a:lstStyle/>
          <a:p>
            <a:fld id="{73C89FCD-9418-3E43-8B1C-194B2EA2EBFC}" type="slidenum">
              <a:rPr lang="en-US" smtClean="0"/>
              <a:t>26</a:t>
            </a:fld>
            <a:endParaRPr lang="en-US"/>
          </a:p>
        </p:txBody>
      </p:sp>
    </p:spTree>
    <p:extLst>
      <p:ext uri="{BB962C8B-B14F-4D97-AF65-F5344CB8AC3E}">
        <p14:creationId xmlns:p14="http://schemas.microsoft.com/office/powerpoint/2010/main" val="33088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claim,</a:t>
            </a:r>
            <a:r>
              <a:rPr lang="en-US" baseline="0" dirty="0" smtClean="0"/>
              <a:t> you must find a proof for each benefit and make a strong effort to communicate that proof in such a way that it becomes easy and fast for your prospect to believe what you say. The burden of proof is always on you, not on your customers.</a:t>
            </a:r>
            <a:endParaRPr lang="en-US" dirty="0" smtClean="0"/>
          </a:p>
          <a:p>
            <a:endParaRPr lang="en-US" dirty="0" smtClean="0"/>
          </a:p>
          <a:p>
            <a:r>
              <a:rPr lang="en-US" dirty="0" smtClean="0"/>
              <a:t>For a</a:t>
            </a:r>
            <a:r>
              <a:rPr lang="en-US" baseline="0" dirty="0" smtClean="0"/>
              <a:t> customer story, be prepared to provide precise information such as the name of the company, with one or two names of key company people who will be willing to relate their high satisfaction with your product or service solution. Also discuss three common points between the customer in your story and the prospect listening to your presentation. A specific problem the customer was able to solve using your solution; what your customer is doing before/after using your solution</a:t>
            </a:r>
          </a:p>
          <a:p>
            <a:endParaRPr lang="en-US" baseline="0" dirty="0" smtClean="0"/>
          </a:p>
          <a:p>
            <a:r>
              <a:rPr lang="en-US" baseline="0" dirty="0" smtClean="0"/>
              <a:t>Demo – can you really show them a visible proof? Can you show an A/B comparison demo, where A would show the products of one of your competitors and B would be your products? B must be shown to be better, faster, or cheaper</a:t>
            </a:r>
          </a:p>
          <a:p>
            <a:endParaRPr lang="en-US" baseline="0" dirty="0" smtClean="0"/>
          </a:p>
          <a:p>
            <a:r>
              <a:rPr lang="en-US" baseline="0" dirty="0" smtClean="0"/>
              <a:t>Can data be accepted without objection</a:t>
            </a:r>
          </a:p>
          <a:p>
            <a:r>
              <a:rPr lang="en-US" baseline="0" dirty="0" smtClean="0"/>
              <a:t>Vision – can you use a story, analogy, or metaphor to best prove why you believe your prospect would receive some benefit by buying from you</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3C89FCD-9418-3E43-8B1C-194B2EA2EBFC}" type="slidenum">
              <a:rPr lang="en-US" smtClean="0"/>
              <a:t>27</a:t>
            </a:fld>
            <a:endParaRPr lang="en-US"/>
          </a:p>
        </p:txBody>
      </p:sp>
    </p:spTree>
    <p:extLst>
      <p:ext uri="{BB962C8B-B14F-4D97-AF65-F5344CB8AC3E}">
        <p14:creationId xmlns:p14="http://schemas.microsoft.com/office/powerpoint/2010/main" val="2379313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Misunderstandings </a:t>
            </a:r>
            <a:r>
              <a:rPr lang="en-US" dirty="0" smtClean="0">
                <a:sym typeface="Wingdings"/>
              </a:rPr>
              <a:t> </a:t>
            </a:r>
          </a:p>
          <a:p>
            <a:r>
              <a:rPr lang="en-US" dirty="0" smtClean="0">
                <a:sym typeface="Wingdings"/>
              </a:rPr>
              <a:t>1 Restate the objection : “It seems like you need a system that provides a certain level of performance. Is speed your concern?”</a:t>
            </a:r>
          </a:p>
          <a:p>
            <a:r>
              <a:rPr lang="en-US" dirty="0" smtClean="0"/>
              <a:t>2 Step</a:t>
            </a:r>
            <a:r>
              <a:rPr lang="en-US" baseline="0" dirty="0" smtClean="0"/>
              <a:t> into the objection: Your prospects old brain easily recognizes fear, however miniscule, and especially body language. In fact communication experts estimate that 55% of your impact comes from your body language. When faced with an objection, we are naturally inclined to move away from a threatening or negative situation. By moving forward you are sending a very strong message to their old brain: you are not afraid of the objection. </a:t>
            </a:r>
          </a:p>
          <a:p>
            <a:r>
              <a:rPr lang="en-US" baseline="0" dirty="0" smtClean="0"/>
              <a:t>3 Hear the prospect out, you’ll need to understand his point of view in order to overcome his objection.</a:t>
            </a:r>
          </a:p>
          <a:p>
            <a:r>
              <a:rPr lang="en-US" baseline="0" dirty="0" smtClean="0"/>
              <a:t>4 Deliver the proof: tell a story, offer a testimonial, conduct a demo, or present the result of an independent benchmark or a matrix where you report the performance level of your competitors.</a:t>
            </a:r>
          </a:p>
          <a:p>
            <a:endParaRPr lang="en-US" baseline="0" dirty="0" smtClean="0"/>
          </a:p>
          <a:p>
            <a:r>
              <a:rPr lang="en-US" baseline="0" dirty="0" smtClean="0"/>
              <a:t>Handling valid objections is a little different, wait for feedback to convince the prospect you are in tune with their concerns, state your personal opinion, and then present a positive side to the objection. </a:t>
            </a:r>
          </a:p>
          <a:p>
            <a:endParaRPr lang="en-US" baseline="0" dirty="0" smtClean="0"/>
          </a:p>
          <a:p>
            <a:r>
              <a:rPr lang="en-US" baseline="0" dirty="0" smtClean="0"/>
              <a:t>Law of Consistency: once someone has made a first step in a particular direction, his or her old brain will want to remain consistent with their original decision.</a:t>
            </a:r>
            <a:endParaRPr lang="en-US" dirty="0"/>
          </a:p>
        </p:txBody>
      </p:sp>
      <p:sp>
        <p:nvSpPr>
          <p:cNvPr id="4" name="Slide Number Placeholder 3"/>
          <p:cNvSpPr>
            <a:spLocks noGrp="1"/>
          </p:cNvSpPr>
          <p:nvPr>
            <p:ph type="sldNum" sz="quarter" idx="10"/>
          </p:nvPr>
        </p:nvSpPr>
        <p:spPr/>
        <p:txBody>
          <a:bodyPr/>
          <a:lstStyle/>
          <a:p>
            <a:fld id="{73C89FCD-9418-3E43-8B1C-194B2EA2EBFC}" type="slidenum">
              <a:rPr lang="en-US" smtClean="0"/>
              <a:t>28</a:t>
            </a:fld>
            <a:endParaRPr lang="en-US"/>
          </a:p>
        </p:txBody>
      </p:sp>
    </p:spTree>
    <p:extLst>
      <p:ext uri="{BB962C8B-B14F-4D97-AF65-F5344CB8AC3E}">
        <p14:creationId xmlns:p14="http://schemas.microsoft.com/office/powerpoint/2010/main" val="410118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creativity: dare to be different</a:t>
            </a:r>
          </a:p>
          <a:p>
            <a:r>
              <a:rPr lang="en-US" dirty="0" smtClean="0"/>
              <a:t>Your fearlessness: demonstrate self-confidence</a:t>
            </a:r>
          </a:p>
          <a:p>
            <a:r>
              <a:rPr lang="en-US" dirty="0" smtClean="0"/>
              <a:t>Your passion: enthusiasm is contagious</a:t>
            </a:r>
          </a:p>
          <a:p>
            <a:r>
              <a:rPr lang="en-US" dirty="0" smtClean="0"/>
              <a:t>Your integrity: it</a:t>
            </a:r>
            <a:r>
              <a:rPr lang="en-US" baseline="0" dirty="0" smtClean="0"/>
              <a:t> is the only way to go</a:t>
            </a:r>
          </a:p>
          <a:p>
            <a:r>
              <a:rPr lang="en-US" baseline="0" dirty="0" smtClean="0"/>
              <a:t>Your similarity: identify with your audience</a:t>
            </a:r>
          </a:p>
          <a:p>
            <a:r>
              <a:rPr lang="en-US" baseline="0" dirty="0" smtClean="0"/>
              <a:t>Your expressiveness: reinforce your message with your words, voice, and body language</a:t>
            </a:r>
            <a:endParaRPr lang="en-US" dirty="0"/>
          </a:p>
        </p:txBody>
      </p:sp>
      <p:sp>
        <p:nvSpPr>
          <p:cNvPr id="4" name="Slide Number Placeholder 3"/>
          <p:cNvSpPr>
            <a:spLocks noGrp="1"/>
          </p:cNvSpPr>
          <p:nvPr>
            <p:ph type="sldNum" sz="quarter" idx="10"/>
          </p:nvPr>
        </p:nvSpPr>
        <p:spPr/>
        <p:txBody>
          <a:bodyPr/>
          <a:lstStyle/>
          <a:p>
            <a:fld id="{73C89FCD-9418-3E43-8B1C-194B2EA2EBFC}" type="slidenum">
              <a:rPr lang="en-US" smtClean="0"/>
              <a:t>30</a:t>
            </a:fld>
            <a:endParaRPr lang="en-US"/>
          </a:p>
        </p:txBody>
      </p:sp>
    </p:spTree>
    <p:extLst>
      <p:ext uri="{BB962C8B-B14F-4D97-AF65-F5344CB8AC3E}">
        <p14:creationId xmlns:p14="http://schemas.microsoft.com/office/powerpoint/2010/main" val="3395224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emotion, no decision. </a:t>
            </a:r>
            <a:r>
              <a:rPr lang="en-US" dirty="0" err="1" smtClean="0"/>
              <a:t>Poweful</a:t>
            </a:r>
            <a:r>
              <a:rPr lang="en-US" dirty="0" smtClean="0"/>
              <a:t> emotions mark your old brain reach straight to its core. </a:t>
            </a:r>
          </a:p>
          <a:p>
            <a:endParaRPr lang="en-US" dirty="0" smtClean="0"/>
          </a:p>
          <a:p>
            <a:r>
              <a:rPr lang="en-US" dirty="0" smtClean="0"/>
              <a:t>Damasio</a:t>
            </a:r>
            <a:r>
              <a:rPr lang="en-US" baseline="0" dirty="0" smtClean="0"/>
              <a:t> proves that the subconscious part of our old brain becomes aware of critical facts before they actually reach our consciousness. He gave test subjects four decks of cards, and asked them to pick a card from any of the four decks to reveal a reward. Two decks were rigged to produce an </a:t>
            </a:r>
            <a:r>
              <a:rPr lang="en-US" baseline="0" dirty="0" err="1" smtClean="0"/>
              <a:t>overlall</a:t>
            </a:r>
            <a:r>
              <a:rPr lang="en-US" baseline="0" dirty="0" smtClean="0"/>
              <a:t> loss in play money, and two produced gains. At intervals, participants were asked what they thought was going on in the game. Meanwhile, they were hooked up to machines that analyzed galvanic skin responses, similar to how we do it here at </a:t>
            </a:r>
            <a:r>
              <a:rPr lang="en-US" baseline="0" dirty="0" err="1" smtClean="0"/>
              <a:t>Innerscope</a:t>
            </a:r>
            <a:r>
              <a:rPr lang="en-US" baseline="0" dirty="0" smtClean="0"/>
              <a:t>. By the tenth card, they began should a measurable physical reaction in the form of GSRs whenever they reached for a losing deck. But not until they had turned, on average, thirty cards ,could subjects verbalize their hunch that two of </a:t>
            </a:r>
            <a:r>
              <a:rPr lang="en-US" baseline="0" dirty="0" err="1" smtClean="0"/>
              <a:t>th</a:t>
            </a:r>
            <a:r>
              <a:rPr lang="en-US" baseline="0" dirty="0" smtClean="0"/>
              <a:t> decks were riskier. Incredibly, some players were never even able to figure out the pattern of the game. </a:t>
            </a:r>
            <a:endParaRPr lang="en-US" baseline="0" dirty="0" smtClean="0"/>
          </a:p>
          <a:p>
            <a:endParaRPr lang="en-US" baseline="0" dirty="0" smtClean="0"/>
          </a:p>
          <a:p>
            <a:r>
              <a:rPr lang="en-US" baseline="0" dirty="0" smtClean="0"/>
              <a:t>Although all people use the three learning channels – visual, auditory, and kinesthetic – everybody has a favorite one or unique pattern of utilization. To address your audience effectively, vary your learning channels. Your message is apt to be primarily auditory: make it more visual and kinesthetic by using real pictures, props, exercises, mini-dramas, and stories.</a:t>
            </a:r>
            <a:endParaRPr lang="en-US" dirty="0"/>
          </a:p>
        </p:txBody>
      </p:sp>
      <p:sp>
        <p:nvSpPr>
          <p:cNvPr id="4" name="Slide Number Placeholder 3"/>
          <p:cNvSpPr>
            <a:spLocks noGrp="1"/>
          </p:cNvSpPr>
          <p:nvPr>
            <p:ph type="sldNum" sz="quarter" idx="10"/>
          </p:nvPr>
        </p:nvSpPr>
        <p:spPr/>
        <p:txBody>
          <a:bodyPr/>
          <a:lstStyle/>
          <a:p>
            <a:fld id="{73C89FCD-9418-3E43-8B1C-194B2EA2EBFC}" type="slidenum">
              <a:rPr lang="en-US" smtClean="0"/>
              <a:t>32</a:t>
            </a:fld>
            <a:endParaRPr lang="en-US"/>
          </a:p>
        </p:txBody>
      </p:sp>
    </p:spTree>
    <p:extLst>
      <p:ext uri="{BB962C8B-B14F-4D97-AF65-F5344CB8AC3E}">
        <p14:creationId xmlns:p14="http://schemas.microsoft.com/office/powerpoint/2010/main" val="2764371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C89FCD-9418-3E43-8B1C-194B2EA2EBFC}" type="slidenum">
              <a:rPr lang="en-US" smtClean="0"/>
              <a:t>33</a:t>
            </a:fld>
            <a:endParaRPr lang="en-US"/>
          </a:p>
        </p:txBody>
      </p:sp>
    </p:spTree>
    <p:extLst>
      <p:ext uri="{BB962C8B-B14F-4D97-AF65-F5344CB8AC3E}">
        <p14:creationId xmlns:p14="http://schemas.microsoft.com/office/powerpoint/2010/main" val="2561012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charset="2"/>
              <a:buChar char=""/>
            </a:pPr>
            <a:r>
              <a:rPr lang="en-US" sz="1200" dirty="0" smtClean="0">
                <a:solidFill>
                  <a:schemeClr val="bg1"/>
                </a:solidFill>
              </a:rPr>
              <a:t>Invest a lot of time preparing</a:t>
            </a:r>
          </a:p>
          <a:p>
            <a:pPr marL="285750" indent="-285750">
              <a:buFont typeface="Wingdings" charset="2"/>
              <a:buChar char=""/>
            </a:pPr>
            <a:r>
              <a:rPr lang="en-US" sz="1200" dirty="0" smtClean="0">
                <a:solidFill>
                  <a:schemeClr val="bg1"/>
                </a:solidFill>
              </a:rPr>
              <a:t>Objective = receive a close or move the sales process forward</a:t>
            </a:r>
          </a:p>
          <a:p>
            <a:pPr marL="285750" indent="-285750">
              <a:buFont typeface="Wingdings" charset="2"/>
              <a:buChar char=""/>
            </a:pPr>
            <a:r>
              <a:rPr lang="en-US" sz="1200" dirty="0" smtClean="0">
                <a:solidFill>
                  <a:schemeClr val="bg1"/>
                </a:solidFill>
              </a:rPr>
              <a:t>Find out as much as possible about the pain of your target group</a:t>
            </a:r>
          </a:p>
          <a:p>
            <a:pPr marL="285750" indent="-285750">
              <a:buFont typeface="Wingdings" charset="2"/>
              <a:buChar char=""/>
            </a:pPr>
            <a:r>
              <a:rPr lang="en-US" sz="1200" dirty="0" smtClean="0">
                <a:solidFill>
                  <a:schemeClr val="bg1"/>
                </a:solidFill>
              </a:rPr>
              <a:t>Differentiate your claims by learning as much as you can about your competitors</a:t>
            </a:r>
          </a:p>
          <a:p>
            <a:pPr marL="285750" indent="-285750">
              <a:buFont typeface="Wingdings" charset="2"/>
              <a:buChar char=""/>
            </a:pPr>
            <a:r>
              <a:rPr lang="en-US" sz="1200" dirty="0" smtClean="0">
                <a:solidFill>
                  <a:schemeClr val="bg1"/>
                </a:solidFill>
              </a:rPr>
              <a:t>Use only your strongest proofs of gain, and those that are most relevant to the prospect at hand</a:t>
            </a:r>
          </a:p>
          <a:p>
            <a:pPr marL="285750" indent="-285750">
              <a:buFont typeface="Wingdings" charset="2"/>
              <a:buChar char=""/>
            </a:pPr>
            <a:r>
              <a:rPr lang="en-US" sz="1200" dirty="0" smtClean="0">
                <a:solidFill>
                  <a:schemeClr val="bg1"/>
                </a:solidFill>
              </a:rPr>
              <a:t>Use a grabber to create a strong first impression, a big picture to create understanding, and powerful claims to help the prospect remember your unique benefits</a:t>
            </a:r>
          </a:p>
          <a:p>
            <a:pPr marL="285750" indent="-285750">
              <a:buFont typeface="Wingdings" charset="2"/>
              <a:buChar char=""/>
            </a:pPr>
            <a:r>
              <a:rPr lang="en-US" sz="1200" dirty="0" smtClean="0">
                <a:solidFill>
                  <a:schemeClr val="bg1"/>
                </a:solidFill>
              </a:rPr>
              <a:t>Utilize powerful presentation elements by carefully constructing your message for maximum impact to the old brain</a:t>
            </a:r>
          </a:p>
          <a:p>
            <a:pPr marL="285750" indent="-285750">
              <a:buFont typeface="Wingdings" charset="2"/>
              <a:buChar char=""/>
            </a:pPr>
            <a:r>
              <a:rPr lang="en-US" sz="1200" dirty="0" smtClean="0">
                <a:solidFill>
                  <a:schemeClr val="bg1"/>
                </a:solidFill>
              </a:rPr>
              <a:t>Make it short and Focus on your Close</a:t>
            </a:r>
          </a:p>
          <a:p>
            <a:endParaRPr lang="en-US" dirty="0"/>
          </a:p>
        </p:txBody>
      </p:sp>
      <p:sp>
        <p:nvSpPr>
          <p:cNvPr id="4" name="Slide Number Placeholder 3"/>
          <p:cNvSpPr>
            <a:spLocks noGrp="1"/>
          </p:cNvSpPr>
          <p:nvPr>
            <p:ph type="sldNum" sz="quarter" idx="10"/>
          </p:nvPr>
        </p:nvSpPr>
        <p:spPr/>
        <p:txBody>
          <a:bodyPr/>
          <a:lstStyle/>
          <a:p>
            <a:fld id="{73C89FCD-9418-3E43-8B1C-194B2EA2EBFC}" type="slidenum">
              <a:rPr lang="en-US" smtClean="0"/>
              <a:t>36</a:t>
            </a:fld>
            <a:endParaRPr lang="en-US"/>
          </a:p>
        </p:txBody>
      </p:sp>
    </p:spTree>
    <p:extLst>
      <p:ext uri="{BB962C8B-B14F-4D97-AF65-F5344CB8AC3E}">
        <p14:creationId xmlns:p14="http://schemas.microsoft.com/office/powerpoint/2010/main" val="3014808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 you have finished learning about the most effective ways to increase your influence in all your sales, communication,</a:t>
            </a:r>
            <a:r>
              <a:rPr lang="en-US" baseline="0" dirty="0" smtClean="0"/>
              <a:t> and even in your personal life. By understanding the buy button in your prospects brain, you will not only enjoy the tremendous power of creating and delivering powerful messages that influence people, but you will also recognize how others influence you by speaking to your own old brain.</a:t>
            </a:r>
          </a:p>
          <a:p>
            <a:endParaRPr lang="en-US" baseline="0" dirty="0" smtClean="0"/>
          </a:p>
          <a:p>
            <a:r>
              <a:rPr lang="en-US" baseline="0" dirty="0" smtClean="0"/>
              <a:t>You have discovered a powerful framework for a completely new way of looking at selling and information processing based on the latest brain research. Much of the technology used by neuroscientists today is out of reach for most companies. Most will not be able to afford an MRI study to find out what color packaging will most likely sell. By learning the old brain theory, anyone in marketing, sales, or advertising can expect to get a more effective, predictable, and repeatable results, and a strong response from the prospect. </a:t>
            </a:r>
          </a:p>
          <a:p>
            <a:endParaRPr lang="en-US" baseline="0" dirty="0" smtClean="0"/>
          </a:p>
          <a:p>
            <a:r>
              <a:rPr lang="en-US" baseline="0" dirty="0" smtClean="0"/>
              <a:t>Neuromarketing provides a common language for sales and marketing functions. In many companies, sales and marketing don</a:t>
            </a:r>
            <a:r>
              <a:rPr lang="fr-FR" baseline="0" dirty="0" smtClean="0"/>
              <a:t>’</a:t>
            </a:r>
            <a:r>
              <a:rPr lang="en-US" baseline="0" dirty="0" smtClean="0"/>
              <a:t>t share a common platform to communicate, and the business pays the price of a house divided. Neuromarketing allows companies to not waste resources and time on poor communication and diluted sales and marketing functions. The two departments can coalesce around the four simple steps:</a:t>
            </a:r>
          </a:p>
          <a:p>
            <a:endParaRPr lang="en-US" baseline="0" dirty="0" smtClean="0"/>
          </a:p>
          <a:p>
            <a:r>
              <a:rPr lang="en-US" baseline="0" dirty="0" smtClean="0"/>
              <a:t>Diagnose the pain, not just the wishes, wants, or needs</a:t>
            </a:r>
          </a:p>
          <a:p>
            <a:r>
              <a:rPr lang="en-US" baseline="0" dirty="0" smtClean="0"/>
              <a:t>Differentiate the company’s claims, more concrete than positioning</a:t>
            </a:r>
          </a:p>
          <a:p>
            <a:r>
              <a:rPr lang="en-US" baseline="0" dirty="0" smtClean="0"/>
              <a:t>Demonstrate the gain, prove that the value proposition is the core of selling</a:t>
            </a:r>
          </a:p>
          <a:p>
            <a:r>
              <a:rPr lang="en-US" baseline="0" dirty="0" smtClean="0"/>
              <a:t>Deliver the message to the old brain – help people understand and trigger a decision or closing. </a:t>
            </a:r>
          </a:p>
          <a:p>
            <a:endParaRPr lang="en-US" baseline="0" dirty="0" smtClean="0"/>
          </a:p>
          <a:p>
            <a:r>
              <a:rPr lang="en-US" baseline="0" dirty="0" smtClean="0"/>
              <a:t>AS an individual your mastery of all these concepts will make you much more valuable to your company and to your clients. So how can you afford to miss an </a:t>
            </a:r>
            <a:r>
              <a:rPr lang="en-US" baseline="0" dirty="0" err="1" smtClean="0"/>
              <a:t>opporunity</a:t>
            </a:r>
            <a:r>
              <a:rPr lang="en-US" baseline="0" dirty="0" smtClean="0"/>
              <a:t> to reach the old brain of your audiences in such a consistent and powerful way? I seriously recommend all of you read this book, it taught me many invaluable lessons that have already provided me with success and results in all sorts of situations. Neuromarketing is as much a form of communication and a system through which influence can be administered, and I look forward to discussing its concepts and nuances with all of you in the future. But for now, what do </a:t>
            </a:r>
            <a:r>
              <a:rPr lang="en-US" baseline="0" smtClean="0"/>
              <a:t>you think?</a:t>
            </a:r>
            <a:endParaRPr lang="en-US" dirty="0"/>
          </a:p>
        </p:txBody>
      </p:sp>
      <p:sp>
        <p:nvSpPr>
          <p:cNvPr id="4" name="Slide Number Placeholder 3"/>
          <p:cNvSpPr>
            <a:spLocks noGrp="1"/>
          </p:cNvSpPr>
          <p:nvPr>
            <p:ph type="sldNum" sz="quarter" idx="10"/>
          </p:nvPr>
        </p:nvSpPr>
        <p:spPr/>
        <p:txBody>
          <a:bodyPr/>
          <a:lstStyle/>
          <a:p>
            <a:fld id="{73C89FCD-9418-3E43-8B1C-194B2EA2EBFC}" type="slidenum">
              <a:rPr lang="en-US" smtClean="0"/>
              <a:t>37</a:t>
            </a:fld>
            <a:endParaRPr lang="en-US"/>
          </a:p>
        </p:txBody>
      </p:sp>
    </p:spTree>
    <p:extLst>
      <p:ext uri="{BB962C8B-B14F-4D97-AF65-F5344CB8AC3E}">
        <p14:creationId xmlns:p14="http://schemas.microsoft.com/office/powerpoint/2010/main" val="1246566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D78373-36FB-EB42-9D14-608F6464F4F0}" type="datetimeFigureOut">
              <a:rPr lang="en-US" smtClean="0"/>
              <a:t>7/31/13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71898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78373-36FB-EB42-9D14-608F6464F4F0}" type="datetimeFigureOut">
              <a:rPr lang="en-US" smtClean="0"/>
              <a:t>7/31/13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73254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78373-36FB-EB42-9D14-608F6464F4F0}" type="datetimeFigureOut">
              <a:rPr lang="en-US" smtClean="0"/>
              <a:t>7/31/13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3227358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2065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56241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16986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6207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668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82862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005454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2252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78373-36FB-EB42-9D14-608F6464F4F0}" type="datetimeFigureOut">
              <a:rPr lang="en-US" smtClean="0"/>
              <a:t>7/31/13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4174240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62583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11898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26057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2065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562412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16986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6207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6688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82862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0054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D78373-36FB-EB42-9D14-608F6464F4F0}" type="datetimeFigureOut">
              <a:rPr lang="en-US" smtClean="0"/>
              <a:t>7/31/13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3873644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2252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625835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11898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2605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D78373-36FB-EB42-9D14-608F6464F4F0}" type="datetimeFigureOut">
              <a:rPr lang="en-US" smtClean="0"/>
              <a:t>7/31/13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407142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D78373-36FB-EB42-9D14-608F6464F4F0}" type="datetimeFigureOut">
              <a:rPr lang="en-US" smtClean="0"/>
              <a:t>7/31/13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2520274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D78373-36FB-EB42-9D14-608F6464F4F0}" type="datetimeFigureOut">
              <a:rPr lang="en-US" smtClean="0"/>
              <a:t>7/31/13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1128653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D78373-36FB-EB42-9D14-608F6464F4F0}" type="datetimeFigureOut">
              <a:rPr lang="en-US" smtClean="0"/>
              <a:t>7/31/13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477320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D78373-36FB-EB42-9D14-608F6464F4F0}" type="datetimeFigureOut">
              <a:rPr lang="en-US" smtClean="0"/>
              <a:t>7/31/13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3217947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D78373-36FB-EB42-9D14-608F6464F4F0}" type="datetimeFigureOut">
              <a:rPr lang="en-US" smtClean="0"/>
              <a:t>7/31/13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7252B-0316-F84F-A03D-4FD3FACB9135}" type="slidenum">
              <a:rPr lang="en-US" smtClean="0"/>
              <a:t>‹#›</a:t>
            </a:fld>
            <a:endParaRPr lang="en-US"/>
          </a:p>
        </p:txBody>
      </p:sp>
    </p:spTree>
    <p:extLst>
      <p:ext uri="{BB962C8B-B14F-4D97-AF65-F5344CB8AC3E}">
        <p14:creationId xmlns:p14="http://schemas.microsoft.com/office/powerpoint/2010/main" val="42144650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E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78373-36FB-EB42-9D14-608F6464F4F0}" type="datetimeFigureOut">
              <a:rPr lang="en-US" smtClean="0"/>
              <a:t>7/31/13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7252B-0316-F84F-A03D-4FD3FACB9135}" type="slidenum">
              <a:rPr lang="en-US" smtClean="0"/>
              <a:t>‹#›</a:t>
            </a:fld>
            <a:endParaRPr lang="en-US"/>
          </a:p>
        </p:txBody>
      </p:sp>
    </p:spTree>
    <p:extLst>
      <p:ext uri="{BB962C8B-B14F-4D97-AF65-F5344CB8AC3E}">
        <p14:creationId xmlns:p14="http://schemas.microsoft.com/office/powerpoint/2010/main" val="2577382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4E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13041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4E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78373-36FB-EB42-9D14-608F6464F4F0}" type="datetimeFigureOut">
              <a:rPr lang="en-US">
                <a:solidFill>
                  <a:prstClr val="black">
                    <a:tint val="75000"/>
                  </a:prstClr>
                </a:solidFill>
                <a:latin typeface="Calibri"/>
              </a:rPr>
              <a:pPr/>
              <a:t>7/31/13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7252B-0316-F84F-A03D-4FD3FACB9135}"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130411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png"/><Relationship Id="rId5" Type="http://schemas.microsoft.com/office/2007/relationships/hdphoto" Target="../media/hdphoto6.wdp"/><Relationship Id="rId6" Type="http://schemas.openxmlformats.org/officeDocument/2006/relationships/image" Target="../media/image16.png"/><Relationship Id="rId7" Type="http://schemas.microsoft.com/office/2007/relationships/hdphoto" Target="../media/hdphoto7.wdp"/><Relationship Id="rId8" Type="http://schemas.openxmlformats.org/officeDocument/2006/relationships/image" Target="../media/image17.png"/><Relationship Id="rId9"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png"/><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5.png"/><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microsoft.com/office/2007/relationships/hdphoto" Target="../media/hdphoto9.wdp"/></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9.xml"/><Relationship Id="rId2"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microsoft.com/office/2007/relationships/hdphoto" Target="../media/hdphoto10.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microsoft.com/office/2007/relationships/hdphoto" Target="../media/hdphoto11.wdp"/></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6.xml"/><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microsoft.com/office/2007/relationships/media" Target="../media/media1.mp3"/><Relationship Id="rId2" Type="http://schemas.openxmlformats.org/officeDocument/2006/relationships/audio" Target="../media/media1.mp3"/></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6.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8.jp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lide1.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0" y="0"/>
            <a:ext cx="9144000" cy="6858000"/>
          </a:xfrm>
        </p:spPr>
      </p:pic>
      <p:pic>
        <p:nvPicPr>
          <p:cNvPr id="5" name="Picture 4"/>
          <p:cNvPicPr>
            <a:picLocks noChangeAspect="1"/>
          </p:cNvPicPr>
          <p:nvPr/>
        </p:nvPicPr>
        <p:blipFill rotWithShape="1">
          <a:blip r:embed="rId3"/>
          <a:srcRect t="974" b="5118"/>
          <a:stretch/>
        </p:blipFill>
        <p:spPr>
          <a:xfrm>
            <a:off x="6789129" y="91440"/>
            <a:ext cx="2286215" cy="2196619"/>
          </a:xfrm>
          <a:prstGeom prst="rect">
            <a:avLst/>
          </a:prstGeom>
        </p:spPr>
      </p:pic>
      <p:pic>
        <p:nvPicPr>
          <p:cNvPr id="7" name="Picture 6"/>
          <p:cNvPicPr>
            <a:picLocks noChangeAspect="1"/>
          </p:cNvPicPr>
          <p:nvPr/>
        </p:nvPicPr>
        <p:blipFill>
          <a:blip r:embed="rId4"/>
          <a:stretch>
            <a:fillRect/>
          </a:stretch>
        </p:blipFill>
        <p:spPr>
          <a:xfrm>
            <a:off x="4405821" y="91440"/>
            <a:ext cx="2322384" cy="2190782"/>
          </a:xfrm>
          <a:prstGeom prst="rect">
            <a:avLst/>
          </a:prstGeom>
        </p:spPr>
      </p:pic>
      <p:sp>
        <p:nvSpPr>
          <p:cNvPr id="3" name="TextBox 2"/>
          <p:cNvSpPr txBox="1"/>
          <p:nvPr/>
        </p:nvSpPr>
        <p:spPr>
          <a:xfrm>
            <a:off x="3312228" y="5924681"/>
            <a:ext cx="5763116" cy="369332"/>
          </a:xfrm>
          <a:prstGeom prst="rect">
            <a:avLst/>
          </a:prstGeom>
          <a:noFill/>
        </p:spPr>
        <p:txBody>
          <a:bodyPr wrap="none" rtlCol="0">
            <a:spAutoFit/>
          </a:bodyPr>
          <a:lstStyle/>
          <a:p>
            <a:r>
              <a:rPr lang="en-US" dirty="0" smtClean="0"/>
              <a:t>Presentation By Jacob Lazarus, University of Rochester 2014</a:t>
            </a:r>
            <a:endParaRPr lang="en-US" dirty="0"/>
          </a:p>
        </p:txBody>
      </p:sp>
    </p:spTree>
    <p:extLst>
      <p:ext uri="{BB962C8B-B14F-4D97-AF65-F5344CB8AC3E}">
        <p14:creationId xmlns:p14="http://schemas.microsoft.com/office/powerpoint/2010/main" val="12665341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1436316" y="122864"/>
            <a:ext cx="6271368" cy="1446550"/>
          </a:xfrm>
          <a:prstGeom prst="rect">
            <a:avLst/>
          </a:prstGeom>
          <a:noFill/>
        </p:spPr>
        <p:txBody>
          <a:bodyPr wrap="none" rtlCol="0">
            <a:spAutoFit/>
          </a:bodyPr>
          <a:lstStyle/>
          <a:p>
            <a:pPr algn="ctr"/>
            <a:r>
              <a:rPr lang="en-US" sz="88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6 Stimuli</a:t>
            </a:r>
            <a:endParaRPr lang="en-US" sz="8800" dirty="0"/>
          </a:p>
        </p:txBody>
      </p:sp>
      <p:pic>
        <p:nvPicPr>
          <p:cNvPr id="5" name="Picture 4"/>
          <p:cNvPicPr>
            <a:picLocks noChangeAspect="1"/>
          </p:cNvPicPr>
          <p:nvPr/>
        </p:nvPicPr>
        <p:blipFill>
          <a:blip r:embed="rId2"/>
          <a:stretch>
            <a:fillRect/>
          </a:stretch>
        </p:blipFill>
        <p:spPr>
          <a:xfrm>
            <a:off x="4686730" y="2326871"/>
            <a:ext cx="4191000" cy="4267200"/>
          </a:xfrm>
          <a:prstGeom prst="rect">
            <a:avLst/>
          </a:prstGeom>
        </p:spPr>
      </p:pic>
      <p:sp>
        <p:nvSpPr>
          <p:cNvPr id="8" name="Rectangle 7"/>
          <p:cNvSpPr/>
          <p:nvPr/>
        </p:nvSpPr>
        <p:spPr>
          <a:xfrm>
            <a:off x="211631" y="2485543"/>
            <a:ext cx="4274806" cy="3724096"/>
          </a:xfrm>
          <a:prstGeom prst="rect">
            <a:avLst/>
          </a:prstGeom>
        </p:spPr>
        <p:txBody>
          <a:bodyPr wrap="square">
            <a:spAutoFit/>
          </a:bodyPr>
          <a:lstStyle/>
          <a:p>
            <a:pPr lvl="0" algn="ctr"/>
            <a:r>
              <a:rPr lang="en-US" sz="4400" b="1" dirty="0" smtClean="0">
                <a:solidFill>
                  <a:prstClr val="white"/>
                </a:solidFill>
                <a:latin typeface="Myanmar Sangam MN"/>
                <a:cs typeface="Myanmar Sangam MN"/>
              </a:rPr>
              <a:t>6. Emotion</a:t>
            </a:r>
          </a:p>
          <a:p>
            <a:pPr lvl="0"/>
            <a:endParaRPr lang="en-US" sz="3200" b="1" dirty="0">
              <a:solidFill>
                <a:schemeClr val="accent6"/>
              </a:solidFill>
              <a:latin typeface="Myanmar Sangam MN"/>
              <a:cs typeface="Myanmar Sangam MN"/>
            </a:endParaRPr>
          </a:p>
          <a:p>
            <a:pPr lvl="0"/>
            <a:r>
              <a:rPr lang="en-US" sz="3200" dirty="0" smtClean="0">
                <a:solidFill>
                  <a:srgbClr val="F7324A"/>
                </a:solidFill>
                <a:latin typeface="Myanmar Sangam MN"/>
                <a:cs typeface="Myanmar Sangam MN"/>
              </a:rPr>
              <a:t>“We are not thinking machines that feel, we are feeling machines that think.” – </a:t>
            </a:r>
            <a:r>
              <a:rPr lang="en-US" sz="3200" i="1" dirty="0" smtClean="0">
                <a:solidFill>
                  <a:srgbClr val="F7324A"/>
                </a:solidFill>
                <a:latin typeface="Myanmar Sangam MN"/>
                <a:cs typeface="Myanmar Sangam MN"/>
              </a:rPr>
              <a:t>Antonio Damasio</a:t>
            </a:r>
            <a:endParaRPr lang="en-US" sz="3600" i="1" dirty="0">
              <a:solidFill>
                <a:srgbClr val="F7324A"/>
              </a:solidFill>
              <a:latin typeface="Myanmar Sangam MN"/>
              <a:cs typeface="Myanmar Sangam MN"/>
            </a:endParaRPr>
          </a:p>
        </p:txBody>
      </p:sp>
    </p:spTree>
    <p:extLst>
      <p:ext uri="{BB962C8B-B14F-4D97-AF65-F5344CB8AC3E}">
        <p14:creationId xmlns:p14="http://schemas.microsoft.com/office/powerpoint/2010/main" val="3247918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ackgroundRemoval t="3534" b="97173" l="2123" r="97406"/>
                    </a14:imgEffect>
                  </a14:imgLayer>
                </a14:imgProps>
              </a:ext>
            </a:extLst>
          </a:blip>
          <a:stretch>
            <a:fillRect/>
          </a:stretch>
        </p:blipFill>
        <p:spPr>
          <a:xfrm>
            <a:off x="1989478" y="3097014"/>
            <a:ext cx="2797205" cy="2059205"/>
          </a:xfrm>
          <a:prstGeom prst="rect">
            <a:avLst/>
          </a:prstGeom>
        </p:spPr>
      </p:pic>
      <p:sp>
        <p:nvSpPr>
          <p:cNvPr id="4" name="TextBox 3"/>
          <p:cNvSpPr txBox="1"/>
          <p:nvPr/>
        </p:nvSpPr>
        <p:spPr>
          <a:xfrm>
            <a:off x="1138103" y="394339"/>
            <a:ext cx="7174999" cy="1862048"/>
          </a:xfrm>
          <a:prstGeom prst="rect">
            <a:avLst/>
          </a:prstGeom>
          <a:noFill/>
        </p:spPr>
        <p:txBody>
          <a:bodyPr wrap="square" rtlCol="0">
            <a:spAutoFit/>
          </a:bodyPr>
          <a:lstStyle/>
          <a:p>
            <a:pPr algn="ctr"/>
            <a:r>
              <a:rPr lang="en-US" sz="115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4 Steps</a:t>
            </a:r>
            <a:endParaRPr lang="en-US" sz="11500" dirty="0"/>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750" b="96500" l="0" r="98250"/>
                    </a14:imgEffect>
                  </a14:imgLayer>
                </a14:imgProps>
              </a:ext>
            </a:extLst>
          </a:blip>
          <a:stretch>
            <a:fillRect/>
          </a:stretch>
        </p:blipFill>
        <p:spPr>
          <a:xfrm>
            <a:off x="0" y="3023149"/>
            <a:ext cx="2294392" cy="2294392"/>
          </a:xfrm>
          <a:prstGeom prst="rect">
            <a:avLst/>
          </a:prstGeom>
        </p:spPr>
      </p:pic>
      <p:sp>
        <p:nvSpPr>
          <p:cNvPr id="6" name="TextBox 5"/>
          <p:cNvSpPr txBox="1"/>
          <p:nvPr/>
        </p:nvSpPr>
        <p:spPr>
          <a:xfrm>
            <a:off x="98973" y="2496750"/>
            <a:ext cx="2327380" cy="461665"/>
          </a:xfrm>
          <a:prstGeom prst="rect">
            <a:avLst/>
          </a:prstGeom>
          <a:noFill/>
        </p:spPr>
        <p:txBody>
          <a:bodyPr wrap="none" rtlCol="0">
            <a:spAutoFit/>
          </a:bodyPr>
          <a:lstStyle/>
          <a:p>
            <a:r>
              <a:rPr lang="en-US" dirty="0" smtClean="0">
                <a:solidFill>
                  <a:srgbClr val="FFFFFF"/>
                </a:solidFill>
              </a:rPr>
              <a:t>1. Diagnose the </a:t>
            </a:r>
            <a:r>
              <a:rPr lang="en-US" sz="2400" b="1" dirty="0" smtClean="0">
                <a:solidFill>
                  <a:srgbClr val="F79646"/>
                </a:solidFill>
              </a:rPr>
              <a:t>PAIN </a:t>
            </a:r>
            <a:endParaRPr lang="en-US" b="1" dirty="0">
              <a:solidFill>
                <a:srgbClr val="F79646"/>
              </a:solidFill>
            </a:endParaRPr>
          </a:p>
        </p:txBody>
      </p:sp>
      <p:sp>
        <p:nvSpPr>
          <p:cNvPr id="8" name="TextBox 7"/>
          <p:cNvSpPr txBox="1"/>
          <p:nvPr/>
        </p:nvSpPr>
        <p:spPr>
          <a:xfrm>
            <a:off x="2380212" y="3108045"/>
            <a:ext cx="2095445" cy="677108"/>
          </a:xfrm>
          <a:prstGeom prst="rect">
            <a:avLst/>
          </a:prstGeom>
          <a:noFill/>
        </p:spPr>
        <p:txBody>
          <a:bodyPr wrap="none" rtlCol="0">
            <a:spAutoFit/>
          </a:bodyPr>
          <a:lstStyle/>
          <a:p>
            <a:r>
              <a:rPr lang="en-US" dirty="0">
                <a:solidFill>
                  <a:srgbClr val="FFFFFF"/>
                </a:solidFill>
              </a:rPr>
              <a:t>2</a:t>
            </a:r>
            <a:r>
              <a:rPr lang="en-US" dirty="0" smtClean="0">
                <a:solidFill>
                  <a:srgbClr val="FFFFFF"/>
                </a:solidFill>
              </a:rPr>
              <a:t>. Differentiate Your </a:t>
            </a:r>
          </a:p>
          <a:p>
            <a:pPr algn="ctr"/>
            <a:r>
              <a:rPr lang="en-US" sz="2000" b="1" dirty="0" smtClean="0">
                <a:solidFill>
                  <a:srgbClr val="F79646"/>
                </a:solidFill>
              </a:rPr>
              <a:t>          CLAIMS</a:t>
            </a:r>
            <a:endParaRPr lang="en-US" b="1" dirty="0">
              <a:solidFill>
                <a:srgbClr val="F79646"/>
              </a:solidFill>
            </a:endParaRPr>
          </a:p>
        </p:txBody>
      </p:sp>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backgroundRemoval t="0" b="100000" l="4395" r="97363"/>
                    </a14:imgEffect>
                  </a14:imgLayer>
                </a14:imgProps>
              </a:ext>
            </a:extLst>
          </a:blip>
          <a:stretch>
            <a:fillRect/>
          </a:stretch>
        </p:blipFill>
        <p:spPr>
          <a:xfrm>
            <a:off x="4466133" y="4110827"/>
            <a:ext cx="2325408" cy="1884852"/>
          </a:xfrm>
          <a:prstGeom prst="rect">
            <a:avLst/>
          </a:prstGeom>
        </p:spPr>
      </p:pic>
      <p:sp>
        <p:nvSpPr>
          <p:cNvPr id="12" name="TextBox 11"/>
          <p:cNvSpPr txBox="1"/>
          <p:nvPr/>
        </p:nvSpPr>
        <p:spPr>
          <a:xfrm>
            <a:off x="4533951" y="3404621"/>
            <a:ext cx="2012841" cy="738664"/>
          </a:xfrm>
          <a:prstGeom prst="rect">
            <a:avLst/>
          </a:prstGeom>
          <a:noFill/>
        </p:spPr>
        <p:txBody>
          <a:bodyPr wrap="none" rtlCol="0">
            <a:spAutoFit/>
          </a:bodyPr>
          <a:lstStyle/>
          <a:p>
            <a:r>
              <a:rPr lang="en-US" dirty="0">
                <a:solidFill>
                  <a:srgbClr val="FFFFFF"/>
                </a:solidFill>
              </a:rPr>
              <a:t>3</a:t>
            </a:r>
            <a:r>
              <a:rPr lang="en-US" dirty="0" smtClean="0">
                <a:solidFill>
                  <a:srgbClr val="FFFFFF"/>
                </a:solidFill>
              </a:rPr>
              <a:t>. Demonstrate the </a:t>
            </a:r>
          </a:p>
          <a:p>
            <a:r>
              <a:rPr lang="en-US" sz="2400" b="1" dirty="0">
                <a:solidFill>
                  <a:srgbClr val="F79646"/>
                </a:solidFill>
              </a:rPr>
              <a:t> </a:t>
            </a:r>
            <a:r>
              <a:rPr lang="en-US" sz="2400" b="1" dirty="0" smtClean="0">
                <a:solidFill>
                  <a:srgbClr val="F79646"/>
                </a:solidFill>
              </a:rPr>
              <a:t>       GAIN</a:t>
            </a:r>
            <a:endParaRPr lang="en-US" b="1" dirty="0">
              <a:solidFill>
                <a:srgbClr val="F79646"/>
              </a:solidFill>
            </a:endParaRPr>
          </a:p>
        </p:txBody>
      </p:sp>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5626192" y="4428672"/>
            <a:ext cx="4356922" cy="2274313"/>
          </a:xfrm>
          <a:prstGeom prst="rect">
            <a:avLst/>
          </a:prstGeom>
        </p:spPr>
      </p:pic>
      <p:sp>
        <p:nvSpPr>
          <p:cNvPr id="15" name="TextBox 14"/>
          <p:cNvSpPr txBox="1"/>
          <p:nvPr/>
        </p:nvSpPr>
        <p:spPr>
          <a:xfrm>
            <a:off x="6971457" y="3619504"/>
            <a:ext cx="1691388" cy="738664"/>
          </a:xfrm>
          <a:prstGeom prst="rect">
            <a:avLst/>
          </a:prstGeom>
          <a:noFill/>
        </p:spPr>
        <p:txBody>
          <a:bodyPr wrap="none" rtlCol="0">
            <a:spAutoFit/>
          </a:bodyPr>
          <a:lstStyle/>
          <a:p>
            <a:r>
              <a:rPr lang="en-US" dirty="0" smtClean="0">
                <a:solidFill>
                  <a:srgbClr val="FFFFFF"/>
                </a:solidFill>
              </a:rPr>
              <a:t>4. Deliver to the</a:t>
            </a:r>
          </a:p>
          <a:p>
            <a:r>
              <a:rPr lang="en-US" dirty="0" smtClean="0"/>
              <a:t> </a:t>
            </a:r>
            <a:r>
              <a:rPr lang="en-US" sz="2400" b="1" dirty="0" smtClean="0">
                <a:solidFill>
                  <a:srgbClr val="F79646"/>
                </a:solidFill>
              </a:rPr>
              <a:t>OLD BRAIN</a:t>
            </a:r>
            <a:endParaRPr lang="en-US" b="1" dirty="0">
              <a:solidFill>
                <a:srgbClr val="F79646"/>
              </a:solidFill>
            </a:endParaRPr>
          </a:p>
        </p:txBody>
      </p:sp>
    </p:spTree>
    <p:extLst>
      <p:ext uri="{BB962C8B-B14F-4D97-AF65-F5344CB8AC3E}">
        <p14:creationId xmlns:p14="http://schemas.microsoft.com/office/powerpoint/2010/main" val="3019830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sp>
        <p:nvSpPr>
          <p:cNvPr id="4" name="Title 3"/>
          <p:cNvSpPr txBox="1">
            <a:spLocks noGrp="1"/>
          </p:cNvSpPr>
          <p:nvPr>
            <p:ph type="title"/>
          </p:nvPr>
        </p:nvSpPr>
        <p:spPr>
          <a:xfrm>
            <a:off x="0" y="-120241"/>
            <a:ext cx="9144000"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Diagnose the Pain</a:t>
            </a:r>
            <a:endParaRPr lang="en-US" sz="6600" dirty="0"/>
          </a:p>
        </p:txBody>
      </p:sp>
      <p:sp>
        <p:nvSpPr>
          <p:cNvPr id="5" name="TextBox 4"/>
          <p:cNvSpPr txBox="1"/>
          <p:nvPr/>
        </p:nvSpPr>
        <p:spPr>
          <a:xfrm>
            <a:off x="65977" y="1980632"/>
            <a:ext cx="9143999" cy="4770537"/>
          </a:xfrm>
          <a:prstGeom prst="rect">
            <a:avLst/>
          </a:prstGeom>
          <a:noFill/>
        </p:spPr>
        <p:txBody>
          <a:bodyPr wrap="square" rtlCol="0">
            <a:spAutoFit/>
          </a:bodyPr>
          <a:lstStyle/>
          <a:p>
            <a:pPr marL="285750" indent="-285750">
              <a:buFont typeface="Wingdings" charset="2"/>
              <a:buChar char=""/>
            </a:pPr>
            <a:r>
              <a:rPr lang="en-US" sz="2800" dirty="0" smtClean="0">
                <a:solidFill>
                  <a:schemeClr val="accent6"/>
                </a:solidFill>
                <a:latin typeface="Myanmar Sangam MN"/>
                <a:cs typeface="Myanmar Sangam MN"/>
              </a:rPr>
              <a:t> </a:t>
            </a:r>
            <a:r>
              <a:rPr lang="en-US" sz="2400" dirty="0" smtClean="0">
                <a:solidFill>
                  <a:srgbClr val="FFFFFF"/>
                </a:solidFill>
                <a:latin typeface="Myanmar Sangam MN"/>
                <a:cs typeface="Myanmar Sangam MN"/>
              </a:rPr>
              <a:t>What is the true source of the prospect’s main pain?</a:t>
            </a:r>
          </a:p>
          <a:p>
            <a:r>
              <a:rPr lang="en-US" sz="2800" dirty="0">
                <a:solidFill>
                  <a:schemeClr val="accent6"/>
                </a:solidFill>
                <a:latin typeface="Myanmar Sangam MN"/>
                <a:cs typeface="Myanmar Sangam MN"/>
              </a:rPr>
              <a:t> </a:t>
            </a:r>
            <a:r>
              <a:rPr lang="en-US" sz="2800" dirty="0" smtClean="0">
                <a:solidFill>
                  <a:schemeClr val="accent6"/>
                </a:solidFill>
                <a:latin typeface="Myanmar Sangam MN"/>
                <a:cs typeface="Myanmar Sangam MN"/>
              </a:rPr>
              <a:t>                 </a:t>
            </a:r>
          </a:p>
          <a:p>
            <a:r>
              <a:rPr lang="en-US" sz="2800" dirty="0">
                <a:solidFill>
                  <a:schemeClr val="accent6"/>
                </a:solidFill>
                <a:latin typeface="Myanmar Sangam MN"/>
                <a:cs typeface="Myanmar Sangam MN"/>
              </a:rPr>
              <a:t> </a:t>
            </a:r>
            <a:r>
              <a:rPr lang="en-US" sz="2800" dirty="0" smtClean="0">
                <a:solidFill>
                  <a:schemeClr val="accent6"/>
                </a:solidFill>
                <a:latin typeface="Myanmar Sangam MN"/>
                <a:cs typeface="Myanmar Sangam MN"/>
              </a:rPr>
              <a:t>           Financial: </a:t>
            </a:r>
            <a:r>
              <a:rPr lang="en-US" sz="2800" dirty="0" smtClean="0">
                <a:latin typeface="Myanmar Sangam MN"/>
                <a:cs typeface="Myanmar Sangam MN"/>
              </a:rPr>
              <a:t>$$$   </a:t>
            </a:r>
            <a:r>
              <a:rPr lang="en-US" sz="2800" dirty="0" smtClean="0">
                <a:solidFill>
                  <a:schemeClr val="accent6"/>
                </a:solidFill>
                <a:latin typeface="Myanmar Sangam MN"/>
                <a:cs typeface="Myanmar Sangam MN"/>
              </a:rPr>
              <a:t>Strategic:         Personal: </a:t>
            </a:r>
            <a:r>
              <a:rPr lang="en-US" sz="3600" dirty="0" smtClean="0">
                <a:latin typeface="Myanmar Sangam MN"/>
                <a:cs typeface="Myanmar Sangam MN"/>
                <a:sym typeface="Wingdings"/>
              </a:rPr>
              <a:t></a:t>
            </a:r>
            <a:endParaRPr lang="en-US" sz="3600" dirty="0" smtClean="0">
              <a:latin typeface="Myanmar Sangam MN"/>
              <a:cs typeface="Myanmar Sangam MN"/>
            </a:endParaRPr>
          </a:p>
          <a:p>
            <a:endParaRPr lang="en-US" sz="2800" dirty="0" smtClean="0">
              <a:latin typeface="Myanmar Sangam MN"/>
              <a:cs typeface="Myanmar Sangam MN"/>
            </a:endParaRPr>
          </a:p>
          <a:p>
            <a:pPr marL="285750" indent="-285750">
              <a:buFont typeface="Wingdings" charset="2"/>
              <a:buChar char=""/>
            </a:pPr>
            <a:r>
              <a:rPr lang="en-US" sz="2800" dirty="0" smtClean="0">
                <a:solidFill>
                  <a:schemeClr val="accent6"/>
                </a:solidFill>
                <a:latin typeface="Myanmar Sangam MN"/>
                <a:cs typeface="Myanmar Sangam MN"/>
              </a:rPr>
              <a:t> </a:t>
            </a:r>
            <a:r>
              <a:rPr lang="en-US" sz="2400" dirty="0" smtClean="0">
                <a:solidFill>
                  <a:srgbClr val="FFFFFF"/>
                </a:solidFill>
                <a:latin typeface="Myanmar Sangam MN"/>
                <a:cs typeface="Myanmar Sangam MN"/>
              </a:rPr>
              <a:t>What is the intensity of that pain</a:t>
            </a:r>
            <a:r>
              <a:rPr lang="en-US" sz="2400" dirty="0" smtClean="0">
                <a:solidFill>
                  <a:srgbClr val="FFFFFF"/>
                </a:solidFill>
                <a:latin typeface="Myanmar Sangam MN"/>
                <a:cs typeface="Myanmar Sangam MN"/>
              </a:rPr>
              <a:t>?</a:t>
            </a:r>
          </a:p>
          <a:p>
            <a:pPr marL="285750" indent="-285750">
              <a:buFont typeface="Wingdings" charset="2"/>
              <a:buChar char=""/>
            </a:pPr>
            <a:endParaRPr lang="en-US" sz="2400" dirty="0" smtClean="0">
              <a:solidFill>
                <a:srgbClr val="FFFFFF"/>
              </a:solidFill>
              <a:latin typeface="Myanmar Sangam MN"/>
              <a:cs typeface="Myanmar Sangam MN"/>
            </a:endParaRPr>
          </a:p>
          <a:p>
            <a:pPr marL="285750" indent="-285750">
              <a:buFont typeface="Wingdings" charset="2"/>
              <a:buChar char=""/>
            </a:pPr>
            <a:r>
              <a:rPr lang="en-US" sz="2800" dirty="0">
                <a:solidFill>
                  <a:schemeClr val="accent6"/>
                </a:solidFill>
                <a:latin typeface="Myanmar Sangam MN"/>
                <a:cs typeface="Myanmar Sangam MN"/>
              </a:rPr>
              <a:t> </a:t>
            </a:r>
            <a:r>
              <a:rPr lang="en-US" sz="2400" dirty="0" smtClean="0">
                <a:solidFill>
                  <a:srgbClr val="FFFFFF"/>
                </a:solidFill>
                <a:latin typeface="Myanmar Sangam MN"/>
                <a:cs typeface="Myanmar Sangam MN"/>
              </a:rPr>
              <a:t>What is the level of urgency requiring the pain to be solved</a:t>
            </a:r>
            <a:r>
              <a:rPr lang="en-US" sz="2400" dirty="0" smtClean="0">
                <a:solidFill>
                  <a:srgbClr val="FFFFFF"/>
                </a:solidFill>
                <a:latin typeface="Myanmar Sangam MN"/>
                <a:cs typeface="Myanmar Sangam MN"/>
              </a:rPr>
              <a:t>?</a:t>
            </a:r>
          </a:p>
          <a:p>
            <a:pPr marL="285750" indent="-285750">
              <a:buFont typeface="Wingdings" charset="2"/>
              <a:buChar char=""/>
            </a:pPr>
            <a:endParaRPr lang="en-US" sz="2400" dirty="0" smtClean="0">
              <a:solidFill>
                <a:srgbClr val="FFFFFF"/>
              </a:solidFill>
              <a:latin typeface="Myanmar Sangam MN"/>
              <a:cs typeface="Myanmar Sangam MN"/>
            </a:endParaRPr>
          </a:p>
          <a:p>
            <a:pPr marL="285750" indent="-285750">
              <a:buFont typeface="Wingdings" charset="2"/>
              <a:buChar char=""/>
            </a:pPr>
            <a:r>
              <a:rPr lang="en-US" sz="2800" dirty="0">
                <a:solidFill>
                  <a:schemeClr val="accent6"/>
                </a:solidFill>
                <a:latin typeface="Myanmar Sangam MN"/>
                <a:cs typeface="Myanmar Sangam MN"/>
              </a:rPr>
              <a:t> </a:t>
            </a:r>
            <a:r>
              <a:rPr lang="en-US" sz="2400" dirty="0" smtClean="0">
                <a:solidFill>
                  <a:srgbClr val="FFFFFF"/>
                </a:solidFill>
                <a:latin typeface="Myanmar Sangam MN"/>
                <a:cs typeface="Myanmar Sangam MN"/>
              </a:rPr>
              <a:t>Is my prospect aware of and does she acknowledge her own pain?</a:t>
            </a:r>
          </a:p>
          <a:p>
            <a:pPr algn="ctr"/>
            <a:endParaRPr lang="en-US" sz="2800" dirty="0" smtClean="0">
              <a:solidFill>
                <a:schemeClr val="accent6"/>
              </a:solidFill>
              <a:latin typeface="Myanmar Sangam MN"/>
              <a:cs typeface="Myanmar Sangam MN"/>
            </a:endParaRPr>
          </a:p>
        </p:txBody>
      </p:sp>
      <p:sp>
        <p:nvSpPr>
          <p:cNvPr id="6" name="TextBox 5"/>
          <p:cNvSpPr txBox="1"/>
          <p:nvPr/>
        </p:nvSpPr>
        <p:spPr>
          <a:xfrm>
            <a:off x="3004069" y="1310920"/>
            <a:ext cx="3202169" cy="646331"/>
          </a:xfrm>
          <a:prstGeom prst="rect">
            <a:avLst/>
          </a:prstGeom>
          <a:noFill/>
        </p:spPr>
        <p:txBody>
          <a:bodyPr wrap="none" rtlCol="0">
            <a:spAutoFit/>
          </a:bodyPr>
          <a:lstStyle/>
          <a:p>
            <a:r>
              <a:rPr lang="en-US" sz="3600" u="sng" spc="600" dirty="0" smtClean="0">
                <a:solidFill>
                  <a:schemeClr val="accent6"/>
                </a:solidFill>
              </a:rPr>
              <a:t>QUESTIONS:</a:t>
            </a:r>
            <a:endParaRPr lang="en-US" sz="3600" u="sng" spc="600" dirty="0">
              <a:solidFill>
                <a:schemeClr val="accent6"/>
              </a:solidFill>
            </a:endParaRPr>
          </a:p>
        </p:txBody>
      </p:sp>
      <p:pic>
        <p:nvPicPr>
          <p:cNvPr id="8" name="Picture 7"/>
          <p:cNvPicPr>
            <a:picLocks noChangeAspect="1"/>
          </p:cNvPicPr>
          <p:nvPr/>
        </p:nvPicPr>
        <p:blipFill>
          <a:blip r:embed="rId2"/>
          <a:stretch>
            <a:fillRect/>
          </a:stretch>
        </p:blipFill>
        <p:spPr>
          <a:xfrm>
            <a:off x="5388623" y="2916154"/>
            <a:ext cx="473988" cy="492948"/>
          </a:xfrm>
          <a:prstGeom prst="rect">
            <a:avLst/>
          </a:prstGeom>
        </p:spPr>
      </p:pic>
      <p:sp>
        <p:nvSpPr>
          <p:cNvPr id="9" name="Rectangle 8"/>
          <p:cNvSpPr/>
          <p:nvPr/>
        </p:nvSpPr>
        <p:spPr>
          <a:xfrm>
            <a:off x="1132809" y="2710551"/>
            <a:ext cx="7157293" cy="973234"/>
          </a:xfrm>
          <a:prstGeom prst="rect">
            <a:avLst/>
          </a:prstGeom>
          <a:noFill/>
          <a:ln w="762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279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sp>
        <p:nvSpPr>
          <p:cNvPr id="4" name="Title 3"/>
          <p:cNvSpPr txBox="1">
            <a:spLocks noGrp="1"/>
          </p:cNvSpPr>
          <p:nvPr>
            <p:ph type="title"/>
          </p:nvPr>
        </p:nvSpPr>
        <p:spPr>
          <a:xfrm>
            <a:off x="0" y="-120241"/>
            <a:ext cx="9144000"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Diagnose the Pain</a:t>
            </a:r>
            <a:endParaRPr lang="en-US" sz="6600" dirty="0"/>
          </a:p>
        </p:txBody>
      </p:sp>
      <p:sp>
        <p:nvSpPr>
          <p:cNvPr id="5" name="Rectangle 4"/>
          <p:cNvSpPr/>
          <p:nvPr/>
        </p:nvSpPr>
        <p:spPr>
          <a:xfrm>
            <a:off x="0" y="2071271"/>
            <a:ext cx="9180597" cy="1384995"/>
          </a:xfrm>
          <a:prstGeom prst="rect">
            <a:avLst/>
          </a:prstGeom>
        </p:spPr>
        <p:txBody>
          <a:bodyPr wrap="square">
            <a:spAutoFit/>
          </a:bodyPr>
          <a:lstStyle/>
          <a:p>
            <a:pPr lvl="0" algn="ctr"/>
            <a:endParaRPr lang="en-US" sz="2800" dirty="0">
              <a:solidFill>
                <a:srgbClr val="F79646"/>
              </a:solidFill>
            </a:endParaRPr>
          </a:p>
          <a:p>
            <a:pPr lvl="0" algn="ctr"/>
            <a:r>
              <a:rPr lang="en-US" sz="2800" i="1" dirty="0">
                <a:solidFill>
                  <a:srgbClr val="F79646"/>
                </a:solidFill>
              </a:rPr>
              <a:t>1. </a:t>
            </a:r>
            <a:r>
              <a:rPr lang="en-US" sz="2800" i="1" dirty="0">
                <a:solidFill>
                  <a:srgbClr val="FFFFFF"/>
                </a:solidFill>
              </a:rPr>
              <a:t>Establish your expertise by the relevance of your questions</a:t>
            </a:r>
          </a:p>
          <a:p>
            <a:pPr lvl="0" algn="ctr"/>
            <a:r>
              <a:rPr lang="en-US" sz="2800" i="1" dirty="0">
                <a:solidFill>
                  <a:srgbClr val="F79646"/>
                </a:solidFill>
              </a:rPr>
              <a:t>2. </a:t>
            </a:r>
            <a:r>
              <a:rPr lang="en-US" sz="2800" i="1" dirty="0">
                <a:solidFill>
                  <a:srgbClr val="FFFFFF"/>
                </a:solidFill>
              </a:rPr>
              <a:t>Establish valuable trust with the prospect’s old brain</a:t>
            </a:r>
          </a:p>
        </p:txBody>
      </p:sp>
      <p:sp>
        <p:nvSpPr>
          <p:cNvPr id="6" name="TextBox 5"/>
          <p:cNvSpPr txBox="1"/>
          <p:nvPr/>
        </p:nvSpPr>
        <p:spPr>
          <a:xfrm>
            <a:off x="3755694" y="1415326"/>
            <a:ext cx="1963173" cy="646331"/>
          </a:xfrm>
          <a:prstGeom prst="rect">
            <a:avLst/>
          </a:prstGeom>
          <a:noFill/>
        </p:spPr>
        <p:txBody>
          <a:bodyPr wrap="none" rtlCol="0">
            <a:spAutoFit/>
          </a:bodyPr>
          <a:lstStyle/>
          <a:p>
            <a:r>
              <a:rPr lang="en-US" sz="3600" u="sng" spc="600" dirty="0" smtClean="0">
                <a:solidFill>
                  <a:schemeClr val="accent6"/>
                </a:solidFill>
              </a:rPr>
              <a:t>GOALS:</a:t>
            </a:r>
            <a:endParaRPr lang="en-US" sz="3600" u="sng" spc="600" dirty="0">
              <a:solidFill>
                <a:schemeClr val="accent6"/>
              </a:solidFill>
            </a:endParaRPr>
          </a:p>
        </p:txBody>
      </p:sp>
    </p:spTree>
    <p:extLst>
      <p:ext uri="{BB962C8B-B14F-4D97-AF65-F5344CB8AC3E}">
        <p14:creationId xmlns:p14="http://schemas.microsoft.com/office/powerpoint/2010/main" val="992126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6282" y="421284"/>
            <a:ext cx="6997700" cy="39243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p:cNvSpPr txBox="1"/>
          <p:nvPr/>
        </p:nvSpPr>
        <p:spPr>
          <a:xfrm>
            <a:off x="2820517" y="4701208"/>
            <a:ext cx="3727701" cy="2031325"/>
          </a:xfrm>
          <a:prstGeom prst="rect">
            <a:avLst/>
          </a:prstGeom>
          <a:noFill/>
        </p:spPr>
        <p:txBody>
          <a:bodyPr wrap="square" rtlCol="0">
            <a:spAutoFit/>
          </a:bodyPr>
          <a:lstStyle/>
          <a:p>
            <a:pPr marL="285750" indent="-285750">
              <a:buFont typeface="Wingdings" charset="2"/>
              <a:buChar char="q"/>
            </a:pPr>
            <a:r>
              <a:rPr lang="en-US" sz="3600" dirty="0" smtClean="0"/>
              <a:t>Financial ($$$)</a:t>
            </a:r>
          </a:p>
          <a:p>
            <a:pPr marL="285750" indent="-285750">
              <a:buFont typeface="Wingdings" charset="2"/>
              <a:buChar char="q"/>
            </a:pPr>
            <a:r>
              <a:rPr lang="en-US" sz="3600" dirty="0" smtClean="0"/>
              <a:t>Strategic (      )</a:t>
            </a:r>
          </a:p>
          <a:p>
            <a:pPr marL="285750" indent="-285750">
              <a:buFont typeface="Wingdings" charset="2"/>
              <a:buChar char="q"/>
            </a:pPr>
            <a:r>
              <a:rPr lang="en-US" sz="3600" dirty="0" smtClean="0"/>
              <a:t>Personal (</a:t>
            </a:r>
            <a:r>
              <a:rPr lang="en-US" sz="3600" dirty="0" smtClean="0">
                <a:sym typeface="Wingdings"/>
              </a:rPr>
              <a:t>)</a:t>
            </a:r>
            <a:endParaRPr lang="en-US" sz="3600" dirty="0" smtClean="0"/>
          </a:p>
          <a:p>
            <a:pPr marL="285750" indent="-285750">
              <a:buFont typeface="Wingdings" charset="2"/>
              <a:buChar char="q"/>
            </a:pPr>
            <a:endParaRPr lang="en-US" dirty="0"/>
          </a:p>
        </p:txBody>
      </p:sp>
      <p:pic>
        <p:nvPicPr>
          <p:cNvPr id="6" name="Picture 5"/>
          <p:cNvPicPr>
            <a:picLocks noChangeAspect="1"/>
          </p:cNvPicPr>
          <p:nvPr/>
        </p:nvPicPr>
        <p:blipFill>
          <a:blip r:embed="rId3"/>
          <a:stretch>
            <a:fillRect/>
          </a:stretch>
        </p:blipFill>
        <p:spPr>
          <a:xfrm>
            <a:off x="5228675" y="5311819"/>
            <a:ext cx="567958" cy="590677"/>
          </a:xfrm>
          <a:prstGeom prst="rect">
            <a:avLst/>
          </a:prstGeom>
        </p:spPr>
      </p:pic>
    </p:spTree>
    <p:extLst>
      <p:ext uri="{BB962C8B-B14F-4D97-AF65-F5344CB8AC3E}">
        <p14:creationId xmlns:p14="http://schemas.microsoft.com/office/powerpoint/2010/main" val="3690365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iterate type="lt">
                                    <p:tmPct val="0"/>
                                  </p:iterate>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wipe(down)">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4" presetClass="emph" presetSubtype="0" fill="hold" nodeType="clickEffect">
                                  <p:stCondLst>
                                    <p:cond delay="0"/>
                                  </p:stCondLst>
                                  <p:iterate type="lt">
                                    <p:tmPct val="10000"/>
                                  </p:iterate>
                                  <p:childTnLst>
                                    <p:animMotion origin="layout" path="M 0.0 0.0 L 0.0 -0.07213" pathEditMode="relative" ptsTypes="">
                                      <p:cBhvr>
                                        <p:cTn id="25" dur="250" accel="50000" decel="50000" autoRev="1" fill="hold">
                                          <p:stCondLst>
                                            <p:cond delay="0"/>
                                          </p:stCondLst>
                                        </p:cTn>
                                        <p:tgtEl>
                                          <p:spTgt spid="5">
                                            <p:txEl>
                                              <p:pRg st="1" end="1"/>
                                            </p:txEl>
                                          </p:spTgt>
                                        </p:tgtEl>
                                        <p:attrNameLst>
                                          <p:attrName>ppt_x</p:attrName>
                                          <p:attrName>ppt_y</p:attrName>
                                        </p:attrNameLst>
                                      </p:cBhvr>
                                    </p:animMotion>
                                    <p:animRot by="1500000">
                                      <p:cBhvr>
                                        <p:cTn id="26" dur="125" fill="hold">
                                          <p:stCondLst>
                                            <p:cond delay="0"/>
                                          </p:stCondLst>
                                        </p:cTn>
                                        <p:tgtEl>
                                          <p:spTgt spid="5">
                                            <p:txEl>
                                              <p:pRg st="1" end="1"/>
                                            </p:txEl>
                                          </p:spTgt>
                                        </p:tgtEl>
                                        <p:attrNameLst>
                                          <p:attrName>r</p:attrName>
                                        </p:attrNameLst>
                                      </p:cBhvr>
                                    </p:animRot>
                                    <p:animRot by="-1500000">
                                      <p:cBhvr>
                                        <p:cTn id="27" dur="125" fill="hold">
                                          <p:stCondLst>
                                            <p:cond delay="125"/>
                                          </p:stCondLst>
                                        </p:cTn>
                                        <p:tgtEl>
                                          <p:spTgt spid="5">
                                            <p:txEl>
                                              <p:pRg st="1" end="1"/>
                                            </p:txEl>
                                          </p:spTgt>
                                        </p:tgtEl>
                                        <p:attrNameLst>
                                          <p:attrName>r</p:attrName>
                                        </p:attrNameLst>
                                      </p:cBhvr>
                                    </p:animRot>
                                    <p:animRot by="-1500000">
                                      <p:cBhvr>
                                        <p:cTn id="28" dur="125" fill="hold">
                                          <p:stCondLst>
                                            <p:cond delay="250"/>
                                          </p:stCondLst>
                                        </p:cTn>
                                        <p:tgtEl>
                                          <p:spTgt spid="5">
                                            <p:txEl>
                                              <p:pRg st="1" end="1"/>
                                            </p:txEl>
                                          </p:spTgt>
                                        </p:tgtEl>
                                        <p:attrNameLst>
                                          <p:attrName>r</p:attrName>
                                        </p:attrNameLst>
                                      </p:cBhvr>
                                    </p:animRot>
                                    <p:animRot by="1500000">
                                      <p:cBhvr>
                                        <p:cTn id="29" dur="125" fill="hold">
                                          <p:stCondLst>
                                            <p:cond delay="375"/>
                                          </p:stCondLst>
                                        </p:cTn>
                                        <p:tgtEl>
                                          <p:spTgt spid="5">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0" y="-4776"/>
            <a:ext cx="9144000" cy="1107996"/>
          </a:xfrm>
          <a:prstGeom prst="rect">
            <a:avLst/>
          </a:prstGeom>
          <a:noFill/>
        </p:spPr>
        <p:txBody>
          <a:bodyPr vert="horz" wrap="square" lIns="91440" tIns="45720" rIns="91440" bIns="4572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Differentiate Your Claims</a:t>
            </a:r>
            <a:endParaRPr lang="en-US" sz="6600" dirty="0"/>
          </a:p>
        </p:txBody>
      </p:sp>
      <p:sp>
        <p:nvSpPr>
          <p:cNvPr id="5" name="Rectangle 4"/>
          <p:cNvSpPr/>
          <p:nvPr/>
        </p:nvSpPr>
        <p:spPr>
          <a:xfrm>
            <a:off x="-34328" y="1515611"/>
            <a:ext cx="5749864" cy="5201423"/>
          </a:xfrm>
          <a:prstGeom prst="rect">
            <a:avLst/>
          </a:prstGeom>
        </p:spPr>
        <p:txBody>
          <a:bodyPr wrap="square">
            <a:spAutoFit/>
          </a:bodyPr>
          <a:lstStyle/>
          <a:p>
            <a:pPr marL="285750" lvl="0" indent="-285750">
              <a:buFont typeface="Wingdings" charset="2"/>
              <a:buChar char=""/>
            </a:pPr>
            <a:r>
              <a:rPr lang="en-US" sz="2800" dirty="0">
                <a:solidFill>
                  <a:srgbClr val="F79646"/>
                </a:solidFill>
              </a:rPr>
              <a:t> </a:t>
            </a:r>
            <a:r>
              <a:rPr lang="en-US" sz="2400" dirty="0" smtClean="0">
                <a:solidFill>
                  <a:srgbClr val="FFFFFF"/>
                </a:solidFill>
                <a:latin typeface="Myanmar Sangam MN"/>
                <a:cs typeface="Myanmar Sangam MN"/>
              </a:rPr>
              <a:t>Always sell something that is perceived to be </a:t>
            </a:r>
            <a:r>
              <a:rPr lang="en-US" sz="2800" b="1" dirty="0" smtClean="0">
                <a:solidFill>
                  <a:schemeClr val="accent6"/>
                </a:solidFill>
                <a:latin typeface="Myanmar Sangam MN"/>
                <a:cs typeface="Myanmar Sangam MN"/>
              </a:rPr>
              <a:t>100% UNIQUE</a:t>
            </a:r>
          </a:p>
          <a:p>
            <a:pPr lvl="0"/>
            <a:endParaRPr lang="en-US" sz="2800" b="1" dirty="0">
              <a:solidFill>
                <a:schemeClr val="accent6"/>
              </a:solidFill>
            </a:endParaRPr>
          </a:p>
          <a:p>
            <a:pPr marL="285750" lvl="0" indent="-285750">
              <a:buFont typeface="Wingdings" charset="2"/>
              <a:buChar char=""/>
            </a:pPr>
            <a:r>
              <a:rPr lang="en-US" sz="2800" dirty="0">
                <a:solidFill>
                  <a:srgbClr val="F79646"/>
                </a:solidFill>
                <a:latin typeface="Myanmar Sangam MN"/>
                <a:cs typeface="Myanmar Sangam MN"/>
              </a:rPr>
              <a:t> </a:t>
            </a:r>
            <a:r>
              <a:rPr lang="en-US" sz="2400" dirty="0" smtClean="0">
                <a:solidFill>
                  <a:srgbClr val="FFFFFF"/>
                </a:solidFill>
                <a:latin typeface="Myanmar Sangam MN"/>
                <a:cs typeface="Myanmar Sangam MN"/>
              </a:rPr>
              <a:t>Claim that you </a:t>
            </a:r>
            <a:r>
              <a:rPr lang="en-US" sz="2400" b="1" dirty="0" smtClean="0">
                <a:solidFill>
                  <a:srgbClr val="F79646"/>
                </a:solidFill>
                <a:latin typeface="Myanmar Sangam MN"/>
                <a:cs typeface="Myanmar Sangam MN"/>
              </a:rPr>
              <a:t>are the only company who does or has something specific </a:t>
            </a:r>
          </a:p>
          <a:p>
            <a:pPr lvl="0"/>
            <a:endParaRPr lang="en-US" sz="2400" b="1" dirty="0">
              <a:solidFill>
                <a:srgbClr val="F79646"/>
              </a:solidFill>
            </a:endParaRPr>
          </a:p>
          <a:p>
            <a:pPr marL="285750" lvl="0" indent="-285750">
              <a:buFont typeface="Wingdings" charset="2"/>
              <a:buChar char=""/>
            </a:pPr>
            <a:r>
              <a:rPr lang="en-US" sz="2800" dirty="0">
                <a:solidFill>
                  <a:srgbClr val="F79646"/>
                </a:solidFill>
              </a:rPr>
              <a:t> </a:t>
            </a:r>
            <a:r>
              <a:rPr lang="en-US" sz="2400" dirty="0" smtClean="0">
                <a:solidFill>
                  <a:srgbClr val="FFFFFF"/>
                </a:solidFill>
                <a:latin typeface="Myanmar Sangam MN"/>
                <a:cs typeface="Myanmar Sangam MN"/>
              </a:rPr>
              <a:t>Treat your solution as an </a:t>
            </a:r>
            <a:r>
              <a:rPr lang="en-US" sz="2400" b="1" dirty="0" smtClean="0">
                <a:solidFill>
                  <a:srgbClr val="F79646"/>
                </a:solidFill>
                <a:latin typeface="Myanmar Sangam MN"/>
                <a:cs typeface="Myanmar Sangam MN"/>
              </a:rPr>
              <a:t>INVENTION,</a:t>
            </a:r>
            <a:r>
              <a:rPr lang="en-US" sz="2400" dirty="0" smtClean="0">
                <a:solidFill>
                  <a:srgbClr val="F79646"/>
                </a:solidFill>
                <a:latin typeface="Myanmar Sangam MN"/>
                <a:cs typeface="Myanmar Sangam MN"/>
              </a:rPr>
              <a:t> </a:t>
            </a:r>
            <a:r>
              <a:rPr lang="en-US" sz="2400" dirty="0" smtClean="0">
                <a:solidFill>
                  <a:srgbClr val="FFFFFF"/>
                </a:solidFill>
                <a:latin typeface="Myanmar Sangam MN"/>
                <a:cs typeface="Myanmar Sangam MN"/>
              </a:rPr>
              <a:t>and build your message firmly on your claims</a:t>
            </a:r>
          </a:p>
          <a:p>
            <a:pPr lvl="0"/>
            <a:endParaRPr lang="en-US" sz="2400" dirty="0" smtClean="0"/>
          </a:p>
          <a:p>
            <a:pPr marL="285750" lvl="0" indent="-285750">
              <a:buFont typeface="Wingdings" charset="2"/>
              <a:buChar char=""/>
            </a:pPr>
            <a:r>
              <a:rPr lang="en-US" sz="2400" dirty="0">
                <a:solidFill>
                  <a:srgbClr val="F79646"/>
                </a:solidFill>
              </a:rPr>
              <a:t> </a:t>
            </a:r>
            <a:r>
              <a:rPr lang="en-US" sz="2400" dirty="0" smtClean="0">
                <a:solidFill>
                  <a:srgbClr val="FFFFFF"/>
                </a:solidFill>
                <a:latin typeface="Myanmar Sangam MN"/>
                <a:cs typeface="Myanmar Sangam MN"/>
              </a:rPr>
              <a:t>Eliminate the</a:t>
            </a:r>
            <a:r>
              <a:rPr lang="en-US" sz="2400" dirty="0" smtClean="0">
                <a:latin typeface="Myanmar Sangam MN"/>
                <a:cs typeface="Myanmar Sangam MN"/>
              </a:rPr>
              <a:t> </a:t>
            </a:r>
            <a:r>
              <a:rPr lang="en-US" sz="2400" dirty="0" smtClean="0">
                <a:solidFill>
                  <a:srgbClr val="F79646"/>
                </a:solidFill>
                <a:latin typeface="Myanmar Sangam MN"/>
                <a:cs typeface="Myanmar Sangam MN"/>
              </a:rPr>
              <a:t>PAIN</a:t>
            </a:r>
            <a:r>
              <a:rPr lang="en-US" sz="2400" dirty="0" smtClean="0">
                <a:latin typeface="Myanmar Sangam MN"/>
                <a:cs typeface="Myanmar Sangam MN"/>
              </a:rPr>
              <a:t> </a:t>
            </a:r>
            <a:r>
              <a:rPr lang="en-US" sz="2400" dirty="0" smtClean="0">
                <a:solidFill>
                  <a:srgbClr val="FFFFFF"/>
                </a:solidFill>
                <a:latin typeface="Myanmar Sangam MN"/>
                <a:cs typeface="Myanmar Sangam MN"/>
              </a:rPr>
              <a:t>with your</a:t>
            </a:r>
            <a:r>
              <a:rPr lang="en-US" sz="2400" dirty="0" smtClean="0">
                <a:latin typeface="Myanmar Sangam MN"/>
                <a:cs typeface="Myanmar Sangam MN"/>
              </a:rPr>
              <a:t> </a:t>
            </a:r>
            <a:r>
              <a:rPr lang="en-US" sz="2400" dirty="0" smtClean="0">
                <a:solidFill>
                  <a:srgbClr val="F79646"/>
                </a:solidFill>
                <a:latin typeface="Myanmar Sangam MN"/>
                <a:cs typeface="Myanmar Sangam MN"/>
              </a:rPr>
              <a:t>CLAIM</a:t>
            </a:r>
            <a:r>
              <a:rPr lang="en-US" sz="2400" dirty="0" smtClean="0">
                <a:latin typeface="Myanmar Sangam MN"/>
                <a:cs typeface="Myanmar Sangam MN"/>
              </a:rPr>
              <a:t> </a:t>
            </a:r>
            <a:r>
              <a:rPr lang="en-US" sz="2400" dirty="0" smtClean="0">
                <a:solidFill>
                  <a:srgbClr val="FFFFFF"/>
                </a:solidFill>
                <a:latin typeface="Myanmar Sangam MN"/>
                <a:cs typeface="Myanmar Sangam MN"/>
              </a:rPr>
              <a:t>to motivate the prospect to </a:t>
            </a:r>
            <a:r>
              <a:rPr lang="en-US" sz="2400" dirty="0" smtClean="0">
                <a:solidFill>
                  <a:schemeClr val="accent6"/>
                </a:solidFill>
                <a:latin typeface="Myanmar Sangam MN"/>
                <a:cs typeface="Myanmar Sangam MN"/>
              </a:rPr>
              <a:t>BUY</a:t>
            </a:r>
          </a:p>
          <a:p>
            <a:pPr lvl="0"/>
            <a:endParaRPr lang="en-US" sz="2400" dirty="0">
              <a:solidFill>
                <a:schemeClr val="accent6"/>
              </a:solidFill>
            </a:endParaRPr>
          </a:p>
        </p:txBody>
      </p:sp>
      <p:pic>
        <p:nvPicPr>
          <p:cNvPr id="7" name="Picture 6"/>
          <p:cNvPicPr>
            <a:picLocks noChangeAspect="1"/>
          </p:cNvPicPr>
          <p:nvPr/>
        </p:nvPicPr>
        <p:blipFill rotWithShape="1">
          <a:blip r:embed="rId2"/>
          <a:srcRect l="-33700" r="33700"/>
          <a:stretch/>
        </p:blipFill>
        <p:spPr>
          <a:xfrm>
            <a:off x="3621561" y="1726477"/>
            <a:ext cx="5498282" cy="4572000"/>
          </a:xfrm>
          <a:prstGeom prst="rect">
            <a:avLst/>
          </a:prstGeom>
        </p:spPr>
      </p:pic>
    </p:spTree>
    <p:extLst>
      <p:ext uri="{BB962C8B-B14F-4D97-AF65-F5344CB8AC3E}">
        <p14:creationId xmlns:p14="http://schemas.microsoft.com/office/powerpoint/2010/main" val="1546388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sp>
        <p:nvSpPr>
          <p:cNvPr id="7" name="TextBox 6"/>
          <p:cNvSpPr txBox="1"/>
          <p:nvPr/>
        </p:nvSpPr>
        <p:spPr>
          <a:xfrm>
            <a:off x="428851" y="313414"/>
            <a:ext cx="3034942" cy="5509200"/>
          </a:xfrm>
          <a:prstGeom prst="rect">
            <a:avLst/>
          </a:prstGeom>
          <a:noFill/>
        </p:spPr>
        <p:txBody>
          <a:bodyPr wrap="square" rtlCol="0">
            <a:spAutoFit/>
          </a:bodyPr>
          <a:lstStyle/>
          <a:p>
            <a:r>
              <a:rPr lang="en-US" sz="8800" spc="300" dirty="0" smtClean="0">
                <a:solidFill>
                  <a:schemeClr val="bg1"/>
                </a:solidFill>
              </a:rPr>
              <a:t>SONY</a:t>
            </a:r>
          </a:p>
          <a:p>
            <a:endParaRPr lang="en-US" sz="4400" dirty="0">
              <a:solidFill>
                <a:schemeClr val="bg1"/>
              </a:solidFill>
            </a:endParaRPr>
          </a:p>
          <a:p>
            <a:r>
              <a:rPr lang="en-US" sz="4400" dirty="0" smtClean="0">
                <a:solidFill>
                  <a:schemeClr val="bg1"/>
                </a:solidFill>
              </a:rPr>
              <a:t>T</a:t>
            </a:r>
          </a:p>
          <a:p>
            <a:endParaRPr lang="en-US" sz="4400" dirty="0">
              <a:solidFill>
                <a:schemeClr val="bg1"/>
              </a:solidFill>
            </a:endParaRPr>
          </a:p>
          <a:p>
            <a:r>
              <a:rPr lang="en-US" sz="4400" dirty="0" smtClean="0">
                <a:solidFill>
                  <a:schemeClr val="bg1"/>
                </a:solidFill>
              </a:rPr>
              <a:t>O</a:t>
            </a:r>
          </a:p>
          <a:p>
            <a:endParaRPr lang="en-US" sz="4400" dirty="0">
              <a:solidFill>
                <a:schemeClr val="bg1"/>
              </a:solidFill>
            </a:endParaRPr>
          </a:p>
          <a:p>
            <a:r>
              <a:rPr lang="en-US" sz="4400" dirty="0" smtClean="0">
                <a:solidFill>
                  <a:schemeClr val="bg1"/>
                </a:solidFill>
              </a:rPr>
              <a:t>P</a:t>
            </a:r>
            <a:endParaRPr lang="en-US" sz="4400" dirty="0">
              <a:solidFill>
                <a:schemeClr val="bg1"/>
              </a:solidFill>
            </a:endParaRPr>
          </a:p>
        </p:txBody>
      </p:sp>
      <p:sp>
        <p:nvSpPr>
          <p:cNvPr id="8" name="TextBox 7"/>
          <p:cNvSpPr txBox="1"/>
          <p:nvPr/>
        </p:nvSpPr>
        <p:spPr>
          <a:xfrm>
            <a:off x="725748" y="2375353"/>
            <a:ext cx="2688563" cy="707886"/>
          </a:xfrm>
          <a:prstGeom prst="rect">
            <a:avLst/>
          </a:prstGeom>
          <a:noFill/>
        </p:spPr>
        <p:txBody>
          <a:bodyPr wrap="square" rtlCol="0">
            <a:spAutoFit/>
          </a:bodyPr>
          <a:lstStyle/>
          <a:p>
            <a:r>
              <a:rPr lang="en-US" sz="4000" dirty="0" smtClean="0">
                <a:solidFill>
                  <a:srgbClr val="FFFFFF"/>
                </a:solidFill>
              </a:rPr>
              <a:t>herapeutic</a:t>
            </a:r>
            <a:endParaRPr lang="en-US" dirty="0">
              <a:solidFill>
                <a:srgbClr val="FFFFFF"/>
              </a:solidFill>
            </a:endParaRPr>
          </a:p>
        </p:txBody>
      </p:sp>
      <p:sp>
        <p:nvSpPr>
          <p:cNvPr id="9" name="TextBox 8"/>
          <p:cNvSpPr txBox="1"/>
          <p:nvPr/>
        </p:nvSpPr>
        <p:spPr>
          <a:xfrm>
            <a:off x="808218" y="3645503"/>
            <a:ext cx="2358679" cy="769441"/>
          </a:xfrm>
          <a:prstGeom prst="rect">
            <a:avLst/>
          </a:prstGeom>
          <a:noFill/>
        </p:spPr>
        <p:txBody>
          <a:bodyPr wrap="square" rtlCol="0">
            <a:spAutoFit/>
          </a:bodyPr>
          <a:lstStyle/>
          <a:p>
            <a:r>
              <a:rPr lang="en-US" sz="4400" dirty="0" smtClean="0">
                <a:solidFill>
                  <a:srgbClr val="FFFFFF"/>
                </a:solidFill>
              </a:rPr>
              <a:t>riginal</a:t>
            </a:r>
            <a:endParaRPr lang="en-US" sz="4400" dirty="0">
              <a:solidFill>
                <a:srgbClr val="FFFFFF"/>
              </a:solidFill>
            </a:endParaRPr>
          </a:p>
        </p:txBody>
      </p:sp>
      <p:sp>
        <p:nvSpPr>
          <p:cNvPr id="10" name="TextBox 9"/>
          <p:cNvSpPr txBox="1"/>
          <p:nvPr/>
        </p:nvSpPr>
        <p:spPr>
          <a:xfrm>
            <a:off x="729696" y="5001781"/>
            <a:ext cx="2358679" cy="769441"/>
          </a:xfrm>
          <a:prstGeom prst="rect">
            <a:avLst/>
          </a:prstGeom>
          <a:noFill/>
        </p:spPr>
        <p:txBody>
          <a:bodyPr wrap="square" rtlCol="0">
            <a:spAutoFit/>
          </a:bodyPr>
          <a:lstStyle/>
          <a:p>
            <a:r>
              <a:rPr lang="en-US" sz="4400" dirty="0" smtClean="0">
                <a:solidFill>
                  <a:srgbClr val="FFFFFF"/>
                </a:solidFill>
              </a:rPr>
              <a:t>rovable</a:t>
            </a:r>
            <a:endParaRPr lang="en-US" sz="4400" dirty="0">
              <a:solidFill>
                <a:srgbClr val="FFFFFF"/>
              </a:solidFill>
            </a:endParaRPr>
          </a:p>
        </p:txBody>
      </p:sp>
      <p:pic>
        <p:nvPicPr>
          <p:cNvPr id="11" name="Picture 10" descr="Screen Shot 2013-07-31 at 12.03.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998" y="1145192"/>
            <a:ext cx="4533900" cy="53594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71832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strVal val="#ppt_w*0.70"/>
                                          </p:val>
                                        </p:tav>
                                        <p:tav tm="100000">
                                          <p:val>
                                            <p:strVal val="#ppt_w"/>
                                          </p:val>
                                        </p:tav>
                                      </p:tavLst>
                                    </p:anim>
                                    <p:anim calcmode="lin" valueType="num">
                                      <p:cBhvr>
                                        <p:cTn id="22" dur="1000" fill="hold"/>
                                        <p:tgtEl>
                                          <p:spTgt spid="10"/>
                                        </p:tgtEl>
                                        <p:attrNameLst>
                                          <p:attrName>ppt_h</p:attrName>
                                        </p:attrNameLst>
                                      </p:cBhvr>
                                      <p:tavLst>
                                        <p:tav tm="0">
                                          <p:val>
                                            <p:strVal val="#ppt_h"/>
                                          </p:val>
                                        </p:tav>
                                        <p:tav tm="100000">
                                          <p:val>
                                            <p:strVal val="#ppt_h"/>
                                          </p:val>
                                        </p:tav>
                                      </p:tavLst>
                                    </p:anim>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0" y="-4776"/>
            <a:ext cx="9144000" cy="1107996"/>
          </a:xfrm>
          <a:prstGeom prst="rect">
            <a:avLst/>
          </a:prstGeom>
          <a:noFill/>
        </p:spPr>
        <p:txBody>
          <a:bodyPr vert="horz" wrap="square" lIns="91440" tIns="45720" rIns="91440" bIns="4572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Demonstrate the Gain</a:t>
            </a:r>
            <a:endParaRPr lang="en-US" sz="6600" dirty="0"/>
          </a:p>
        </p:txBody>
      </p:sp>
      <p:sp>
        <p:nvSpPr>
          <p:cNvPr id="7" name="TextBox 6"/>
          <p:cNvSpPr txBox="1"/>
          <p:nvPr/>
        </p:nvSpPr>
        <p:spPr>
          <a:xfrm>
            <a:off x="379368" y="1385621"/>
            <a:ext cx="8527527" cy="3416320"/>
          </a:xfrm>
          <a:prstGeom prst="rect">
            <a:avLst/>
          </a:prstGeom>
          <a:noFill/>
        </p:spPr>
        <p:txBody>
          <a:bodyPr wrap="square" rtlCol="0">
            <a:spAutoFit/>
          </a:bodyPr>
          <a:lstStyle/>
          <a:p>
            <a:pPr marL="342900" indent="-342900">
              <a:buFont typeface="+mj-ea"/>
              <a:buAutoNum type="circleNumDbPlain"/>
            </a:pPr>
            <a:r>
              <a:rPr lang="en-US" sz="5400" dirty="0" smtClean="0">
                <a:solidFill>
                  <a:srgbClr val="FFFFFF"/>
                </a:solidFill>
              </a:rPr>
              <a:t>Don’t just talk about your gain – PROVE IT!</a:t>
            </a:r>
          </a:p>
          <a:p>
            <a:pPr marL="342900" indent="-342900">
              <a:buFont typeface="+mj-ea"/>
              <a:buAutoNum type="circleNumDbPlain"/>
            </a:pPr>
            <a:endParaRPr lang="en-US" sz="5400" dirty="0"/>
          </a:p>
          <a:p>
            <a:pPr marL="342900" indent="-342900">
              <a:buFont typeface="+mj-ea"/>
              <a:buAutoNum type="circleNumDbPlain"/>
            </a:pPr>
            <a:r>
              <a:rPr lang="en-US" sz="5400" dirty="0" smtClean="0">
                <a:solidFill>
                  <a:srgbClr val="FFFFFF"/>
                </a:solidFill>
              </a:rPr>
              <a:t>Value &gt; Cost </a:t>
            </a:r>
            <a:endParaRPr lang="en-US" sz="5400" dirty="0">
              <a:solidFill>
                <a:srgbClr val="FFFFFF"/>
              </a:solidFill>
            </a:endParaRPr>
          </a:p>
        </p:txBody>
      </p:sp>
      <p:sp>
        <p:nvSpPr>
          <p:cNvPr id="8" name="Notched Right Arrow 7"/>
          <p:cNvSpPr/>
          <p:nvPr/>
        </p:nvSpPr>
        <p:spPr>
          <a:xfrm>
            <a:off x="494828" y="5394025"/>
            <a:ext cx="8527527" cy="1072207"/>
          </a:xfrm>
          <a:prstGeom prst="notchedRightArrow">
            <a:avLst/>
          </a:prstGeom>
          <a:solidFill>
            <a:schemeClr val="bg1"/>
          </a:solidFill>
          <a:ln w="57150" cmpd="sng">
            <a:solidFill>
              <a:schemeClr val="accent6"/>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ACCOMPLISH BOTH WITH THESE 4 WAYS TO PROVE GAIN</a:t>
            </a:r>
            <a:endParaRPr lang="en-US" sz="2400" b="1" dirty="0">
              <a:solidFill>
                <a:schemeClr val="tx1"/>
              </a:solidFill>
            </a:endParaRPr>
          </a:p>
        </p:txBody>
      </p:sp>
    </p:spTree>
    <p:extLst>
      <p:ext uri="{BB962C8B-B14F-4D97-AF65-F5344CB8AC3E}">
        <p14:creationId xmlns:p14="http://schemas.microsoft.com/office/powerpoint/2010/main" val="632130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50374258"/>
              </p:ext>
            </p:extLst>
          </p:nvPr>
        </p:nvGraphicFramePr>
        <p:xfrm>
          <a:off x="692756" y="1468104"/>
          <a:ext cx="7719306" cy="5136762"/>
        </p:xfrm>
        <a:graphic>
          <a:graphicData uri="http://schemas.openxmlformats.org/drawingml/2006/table">
            <a:tbl>
              <a:tblPr firstRow="1" bandRow="1">
                <a:tableStyleId>{10A1B5D5-9B99-4C35-A422-299274C87663}</a:tableStyleId>
              </a:tblPr>
              <a:tblGrid>
                <a:gridCol w="1446798"/>
                <a:gridCol w="1446798"/>
                <a:gridCol w="1608570"/>
                <a:gridCol w="1608570"/>
                <a:gridCol w="1608570"/>
              </a:tblGrid>
              <a:tr h="1135821">
                <a:tc>
                  <a:txBody>
                    <a:bodyPr/>
                    <a:lstStyle/>
                    <a:p>
                      <a:pPr algn="ctr"/>
                      <a:endParaRPr lang="en-US" sz="2400" b="0" dirty="0">
                        <a:solidFill>
                          <a:schemeClr val="bg1"/>
                        </a:solidFill>
                      </a:endParaRPr>
                    </a:p>
                  </a:txBody>
                  <a:tcPr anchor="ctr">
                    <a:lnL w="38100" cap="flat" cmpd="sng" algn="ctr">
                      <a:no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prstClr val="white"/>
                      </a:solidFill>
                      <a:prstDash val="solid"/>
                      <a:round/>
                      <a:headEnd type="none" w="med" len="med"/>
                      <a:tailEnd type="none" w="med" len="med"/>
                    </a:lnB>
                    <a:noFill/>
                  </a:tcPr>
                </a:tc>
                <a:tc>
                  <a:txBody>
                    <a:bodyPr/>
                    <a:lstStyle/>
                    <a:p>
                      <a:pPr algn="ctr"/>
                      <a:r>
                        <a:rPr lang="en-US" sz="2400" dirty="0" smtClean="0"/>
                        <a:t>Customer Story (80-100% Proof)</a:t>
                      </a:r>
                      <a:endParaRPr lang="en-US" sz="2400" b="0" dirty="0">
                        <a:solidFill>
                          <a:schemeClr val="bg1"/>
                        </a:solidFill>
                      </a:endParaRPr>
                    </a:p>
                  </a:txBody>
                  <a:tcPr anchor="ct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prstClr val="white"/>
                      </a:solidFill>
                      <a:prstDash val="solid"/>
                      <a:round/>
                      <a:headEnd type="none" w="med" len="med"/>
                      <a:tailEnd type="none" w="med" len="med"/>
                    </a:lnB>
                    <a:solidFill>
                      <a:srgbClr val="E46C0A"/>
                    </a:solidFill>
                  </a:tcPr>
                </a:tc>
                <a:tc>
                  <a:txBody>
                    <a:bodyPr/>
                    <a:lstStyle/>
                    <a:p>
                      <a:pPr algn="ctr"/>
                      <a:r>
                        <a:rPr lang="en-US" sz="2400" dirty="0" smtClean="0"/>
                        <a:t>A</a:t>
                      </a:r>
                      <a:r>
                        <a:rPr lang="en-US" sz="2400" baseline="0" dirty="0" smtClean="0"/>
                        <a:t> Demo (60-100% Proof)</a:t>
                      </a:r>
                      <a:endParaRPr lang="en-US" sz="2400" b="0" dirty="0"/>
                    </a:p>
                  </a:txBody>
                  <a:tcPr anchor="ct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prstClr val="white"/>
                      </a:solidFill>
                      <a:prstDash val="solid"/>
                      <a:round/>
                      <a:headEnd type="none" w="med" len="med"/>
                      <a:tailEnd type="none" w="med" len="med"/>
                    </a:lnB>
                    <a:solidFill>
                      <a:srgbClr val="E46C0A"/>
                    </a:solidFill>
                  </a:tcPr>
                </a:tc>
                <a:tc>
                  <a:txBody>
                    <a:bodyPr/>
                    <a:lstStyle/>
                    <a:p>
                      <a:pPr algn="ctr"/>
                      <a:r>
                        <a:rPr lang="en-US" sz="2400" dirty="0" smtClean="0"/>
                        <a:t>Data</a:t>
                      </a:r>
                      <a:r>
                        <a:rPr lang="en-US" sz="2400" baseline="0" dirty="0" smtClean="0"/>
                        <a:t> (20-60% Proof)</a:t>
                      </a:r>
                      <a:endParaRPr lang="en-US" sz="2400" b="0" dirty="0">
                        <a:solidFill>
                          <a:schemeClr val="bg1"/>
                        </a:solidFill>
                      </a:endParaRPr>
                    </a:p>
                  </a:txBody>
                  <a:tcPr anchor="ctr">
                    <a:lnL w="38100" cap="flat" cmpd="sng" algn="ctr">
                      <a:solidFill>
                        <a:prstClr val="white"/>
                      </a:solid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prstClr val="white"/>
                      </a:solidFill>
                      <a:prstDash val="solid"/>
                      <a:round/>
                      <a:headEnd type="none" w="med" len="med"/>
                      <a:tailEnd type="none" w="med" len="med"/>
                    </a:lnB>
                    <a:solidFill>
                      <a:srgbClr val="E46C0A"/>
                    </a:solidFill>
                  </a:tcPr>
                </a:tc>
                <a:tc>
                  <a:txBody>
                    <a:bodyPr/>
                    <a:lstStyle/>
                    <a:p>
                      <a:pPr algn="ctr"/>
                      <a:r>
                        <a:rPr lang="en-US" sz="2400" dirty="0" smtClean="0"/>
                        <a:t>A</a:t>
                      </a:r>
                      <a:r>
                        <a:rPr lang="en-US" sz="2400" baseline="0" dirty="0" smtClean="0"/>
                        <a:t> Vision (10-40% Proof)</a:t>
                      </a:r>
                      <a:endParaRPr lang="en-US" sz="2400" b="0" dirty="0" smtClean="0"/>
                    </a:p>
                  </a:txBody>
                  <a:tcPr anchor="ctr">
                    <a:lnL w="38100" cap="flat" cmpd="sng" algn="ctr">
                      <a:solidFill>
                        <a:prstClr val="white"/>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prstClr val="white"/>
                      </a:solidFill>
                      <a:prstDash val="solid"/>
                      <a:round/>
                      <a:headEnd type="none" w="med" len="med"/>
                      <a:tailEnd type="none" w="med" len="med"/>
                    </a:lnB>
                    <a:solidFill>
                      <a:srgbClr val="E46C0A"/>
                    </a:solidFill>
                  </a:tcPr>
                </a:tc>
              </a:tr>
              <a:tr h="1135821">
                <a:tc>
                  <a:txBody>
                    <a:bodyPr/>
                    <a:lstStyle/>
                    <a:p>
                      <a:pPr algn="ctr"/>
                      <a:r>
                        <a:rPr lang="en-US" sz="2400" b="0" dirty="0" smtClean="0">
                          <a:solidFill>
                            <a:schemeClr val="bg1"/>
                          </a:solidFill>
                        </a:rPr>
                        <a:t>Financial</a:t>
                      </a:r>
                      <a:endParaRPr lang="en-US" sz="2400" b="0" dirty="0">
                        <a:solidFill>
                          <a:schemeClr val="bg1"/>
                        </a:solidFill>
                      </a:endParaRPr>
                    </a:p>
                  </a:txBody>
                  <a:tcPr anchor="ctr">
                    <a:lnL w="38100" cap="flat" cmpd="sng" algn="ctr">
                      <a:no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solidFill>
                      <a:schemeClr val="tx2">
                        <a:lumMod val="60000"/>
                        <a:lumOff val="40000"/>
                      </a:schemeClr>
                    </a:solidFill>
                  </a:tcPr>
                </a:tc>
                <a:tc>
                  <a:txBody>
                    <a:bodyPr/>
                    <a:lstStyle/>
                    <a:p>
                      <a:pPr marL="342900" indent="-342900" algn="ctr">
                        <a:buFont typeface="Wingdings" charset="2"/>
                        <a:buChar char=""/>
                      </a:pPr>
                      <a:r>
                        <a:rPr lang="en-US" sz="8000" b="0" dirty="0" smtClean="0">
                          <a:solidFill>
                            <a:srgbClr val="008000"/>
                          </a:solidFill>
                        </a:rPr>
                        <a:t>  </a:t>
                      </a:r>
                      <a:endParaRPr lang="en-US" sz="8000" b="0" dirty="0">
                        <a:solidFill>
                          <a:srgbClr val="008000"/>
                        </a:solidFill>
                      </a:endParaRPr>
                    </a:p>
                  </a:txBody>
                  <a:tcPr anchor="ctr">
                    <a:lnL w="3810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solidFill>
                      <a:schemeClr val="accent4">
                        <a:lumMod val="40000"/>
                        <a:lumOff val="60000"/>
                      </a:schemeClr>
                    </a:solidFill>
                  </a:tcPr>
                </a:tc>
                <a:tc>
                  <a:txBody>
                    <a:bodyPr/>
                    <a:lstStyle/>
                    <a:p>
                      <a:pPr algn="ctr"/>
                      <a:endParaRPr lang="en-US" sz="2400" b="0" dirty="0"/>
                    </a:p>
                  </a:txBody>
                  <a:tcPr anchor="ct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solidFill>
                      <a:schemeClr val="accent4">
                        <a:lumMod val="40000"/>
                        <a:lumOff val="60000"/>
                      </a:schemeClr>
                    </a:solidFill>
                  </a:tcPr>
                </a:tc>
                <a:tc>
                  <a:txBody>
                    <a:bodyPr/>
                    <a:lstStyle/>
                    <a:p>
                      <a:pPr algn="ctr"/>
                      <a:endParaRPr lang="en-US" sz="2400" b="0" dirty="0">
                        <a:solidFill>
                          <a:schemeClr val="bg1"/>
                        </a:solidFill>
                      </a:endParaRPr>
                    </a:p>
                  </a:txBody>
                  <a:tcPr anchor="ct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solidFill>
                      <a:schemeClr val="accent4">
                        <a:lumMod val="40000"/>
                        <a:lumOff val="60000"/>
                      </a:schemeClr>
                    </a:solidFill>
                  </a:tcPr>
                </a:tc>
                <a:tc>
                  <a:txBody>
                    <a:bodyPr/>
                    <a:lstStyle/>
                    <a:p>
                      <a:pPr algn="ctr"/>
                      <a:endParaRPr lang="en-US" sz="2400" b="0" dirty="0" smtClean="0"/>
                    </a:p>
                  </a:txBody>
                  <a:tcPr anchor="ctr">
                    <a:lnL w="19050" cap="flat" cmpd="sng" algn="ctr">
                      <a:solidFill>
                        <a:prstClr val="white"/>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solidFill>
                      <a:schemeClr val="accent4">
                        <a:lumMod val="40000"/>
                        <a:lumOff val="60000"/>
                      </a:schemeClr>
                    </a:solidFill>
                  </a:tcPr>
                </a:tc>
              </a:tr>
              <a:tr h="1135821">
                <a:tc>
                  <a:txBody>
                    <a:bodyPr/>
                    <a:lstStyle/>
                    <a:p>
                      <a:pPr algn="ctr"/>
                      <a:r>
                        <a:rPr lang="en-US" sz="2400" b="0" dirty="0" smtClean="0">
                          <a:solidFill>
                            <a:schemeClr val="bg1"/>
                          </a:solidFill>
                        </a:rPr>
                        <a:t>Strategic</a:t>
                      </a:r>
                      <a:endParaRPr lang="en-US" sz="2400" b="0" dirty="0">
                        <a:solidFill>
                          <a:schemeClr val="bg1"/>
                        </a:solidFill>
                      </a:endParaRPr>
                    </a:p>
                  </a:txBody>
                  <a:tcPr anchor="ctr">
                    <a:lnL w="38100" cap="flat" cmpd="sng" algn="ctr">
                      <a:no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solidFill>
                      <a:schemeClr val="tx2">
                        <a:lumMod val="60000"/>
                        <a:lumOff val="40000"/>
                      </a:schemeClr>
                    </a:solidFill>
                  </a:tcPr>
                </a:tc>
                <a:tc>
                  <a:txBody>
                    <a:bodyPr/>
                    <a:lstStyle/>
                    <a:p>
                      <a:pPr algn="ctr"/>
                      <a:endParaRPr lang="en-US" sz="2400" b="0" dirty="0">
                        <a:solidFill>
                          <a:schemeClr val="bg1"/>
                        </a:solidFill>
                      </a:endParaRPr>
                    </a:p>
                  </a:txBody>
                  <a:tcPr anchor="ctr">
                    <a:lnL w="3810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solidFill>
                      <a:schemeClr val="accent4">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solidFill>
                            <a:srgbClr val="008000"/>
                          </a:solidFill>
                        </a:rPr>
                        <a:t> </a:t>
                      </a:r>
                      <a:endParaRPr lang="en-US" sz="2400" b="0" dirty="0"/>
                    </a:p>
                  </a:txBody>
                  <a:tcPr anchor="ct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solidFill>
                      <a:schemeClr val="accent4">
                        <a:lumMod val="40000"/>
                        <a:lumOff val="60000"/>
                      </a:schemeClr>
                    </a:solidFill>
                  </a:tcPr>
                </a:tc>
                <a:tc>
                  <a:txBody>
                    <a:bodyPr/>
                    <a:lstStyle/>
                    <a:p>
                      <a:pPr algn="ctr"/>
                      <a:endParaRPr lang="en-US" sz="2400" b="0" dirty="0">
                        <a:solidFill>
                          <a:schemeClr val="bg1"/>
                        </a:solidFill>
                      </a:endParaRPr>
                    </a:p>
                  </a:txBody>
                  <a:tcPr anchor="ct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solidFill>
                      <a:schemeClr val="accent4">
                        <a:lumMod val="40000"/>
                        <a:lumOff val="60000"/>
                      </a:schemeClr>
                    </a:solidFill>
                  </a:tcPr>
                </a:tc>
                <a:tc>
                  <a:txBody>
                    <a:bodyPr/>
                    <a:lstStyle/>
                    <a:p>
                      <a:pPr algn="ctr"/>
                      <a:endParaRPr lang="en-US" sz="2400" b="0" dirty="0" smtClean="0"/>
                    </a:p>
                  </a:txBody>
                  <a:tcPr anchor="ctr">
                    <a:lnL w="19050" cap="flat" cmpd="sng" algn="ctr">
                      <a:solidFill>
                        <a:prstClr val="white"/>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solidFill>
                      <a:schemeClr val="accent4">
                        <a:lumMod val="40000"/>
                        <a:lumOff val="60000"/>
                      </a:schemeClr>
                    </a:solidFill>
                  </a:tcPr>
                </a:tc>
              </a:tr>
              <a:tr h="1135821">
                <a:tc>
                  <a:txBody>
                    <a:bodyPr/>
                    <a:lstStyle/>
                    <a:p>
                      <a:pPr algn="ctr"/>
                      <a:r>
                        <a:rPr lang="en-US" sz="2400" b="0" dirty="0" smtClean="0">
                          <a:solidFill>
                            <a:schemeClr val="bg1"/>
                          </a:solidFill>
                        </a:rPr>
                        <a:t>Personal</a:t>
                      </a:r>
                      <a:endParaRPr lang="en-US" sz="2400" b="0" dirty="0">
                        <a:solidFill>
                          <a:schemeClr val="bg1"/>
                        </a:solidFill>
                      </a:endParaRPr>
                    </a:p>
                  </a:txBody>
                  <a:tcPr anchor="ctr">
                    <a:lnL w="38100" cap="flat" cmpd="sng" algn="ctr">
                      <a:noFill/>
                      <a:prstDash val="solid"/>
                      <a:round/>
                      <a:headEnd type="none" w="med" len="med"/>
                      <a:tailEnd type="none" w="med" len="med"/>
                    </a:lnL>
                    <a:lnR w="38100" cap="flat" cmpd="sng" algn="ctr">
                      <a:solidFill>
                        <a:prstClr val="white"/>
                      </a:solidFill>
                      <a:prstDash val="solid"/>
                      <a:round/>
                      <a:headEnd type="none" w="med" len="med"/>
                      <a:tailEnd type="none" w="med" len="med"/>
                    </a:lnR>
                    <a:lnT w="3810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solidFill>
                      <a:schemeClr val="tx2">
                        <a:lumMod val="60000"/>
                        <a:lumOff val="40000"/>
                      </a:schemeClr>
                    </a:solidFill>
                  </a:tcPr>
                </a:tc>
                <a:tc>
                  <a:txBody>
                    <a:bodyPr/>
                    <a:lstStyle/>
                    <a:p>
                      <a:pPr algn="ctr"/>
                      <a:endParaRPr lang="en-US" sz="2400" b="0" dirty="0">
                        <a:solidFill>
                          <a:schemeClr val="bg1"/>
                        </a:solidFill>
                      </a:endParaRPr>
                    </a:p>
                  </a:txBody>
                  <a:tcPr anchor="ctr">
                    <a:lnL w="3810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solidFill>
                      <a:schemeClr val="accent4">
                        <a:lumMod val="40000"/>
                        <a:lumOff val="60000"/>
                      </a:schemeClr>
                    </a:solidFill>
                  </a:tcPr>
                </a:tc>
                <a:tc>
                  <a:txBody>
                    <a:bodyPr/>
                    <a:lstStyle/>
                    <a:p>
                      <a:pPr algn="ctr"/>
                      <a:endParaRPr lang="en-US" sz="2400" b="0" dirty="0"/>
                    </a:p>
                  </a:txBody>
                  <a:tcPr anchor="ct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solidFill>
                      <a:schemeClr val="accent4">
                        <a:lumMod val="40000"/>
                        <a:lumOff val="60000"/>
                      </a:schemeClr>
                    </a:solidFill>
                  </a:tcPr>
                </a:tc>
                <a:tc>
                  <a:txBody>
                    <a:bodyPr/>
                    <a:lstStyle/>
                    <a:p>
                      <a:pPr algn="ctr"/>
                      <a:endParaRPr lang="en-US" sz="2400" b="0" dirty="0">
                        <a:solidFill>
                          <a:schemeClr val="bg1"/>
                        </a:solidFill>
                      </a:endParaRPr>
                    </a:p>
                  </a:txBody>
                  <a:tcPr anchor="ct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solidFill>
                      <a:schemeClr val="accent4">
                        <a:lumMod val="40000"/>
                        <a:lumOff val="60000"/>
                      </a:schemeClr>
                    </a:solidFill>
                  </a:tcPr>
                </a:tc>
                <a:tc>
                  <a:txBody>
                    <a:bodyPr/>
                    <a:lstStyle/>
                    <a:p>
                      <a:pPr algn="ctr"/>
                      <a:endParaRPr lang="en-US" sz="2400" b="0" dirty="0" smtClean="0"/>
                    </a:p>
                  </a:txBody>
                  <a:tcPr anchor="ctr">
                    <a:lnL w="19050" cap="flat" cmpd="sng" algn="ctr">
                      <a:solidFill>
                        <a:prstClr val="white"/>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prstClr val="white"/>
                      </a:solidFill>
                      <a:prstDash val="solid"/>
                      <a:round/>
                      <a:headEnd type="none" w="med" len="med"/>
                      <a:tailEnd type="none" w="med" len="med"/>
                    </a:lnT>
                    <a:lnB w="38100" cap="flat" cmpd="sng" algn="ctr">
                      <a:solidFill>
                        <a:prstClr val="white"/>
                      </a:solidFill>
                      <a:prstDash val="solid"/>
                      <a:round/>
                      <a:headEnd type="none" w="med" len="med"/>
                      <a:tailEnd type="none" w="med" len="med"/>
                    </a:lnB>
                    <a:solidFill>
                      <a:schemeClr val="accent4">
                        <a:lumMod val="40000"/>
                        <a:lumOff val="60000"/>
                      </a:schemeClr>
                    </a:solidFill>
                  </a:tcPr>
                </a:tc>
              </a:tr>
            </a:tbl>
          </a:graphicData>
        </a:graphic>
      </p:graphicFrame>
      <p:sp>
        <p:nvSpPr>
          <p:cNvPr id="4" name="Title 3"/>
          <p:cNvSpPr txBox="1">
            <a:spLocks/>
          </p:cNvSpPr>
          <p:nvPr/>
        </p:nvSpPr>
        <p:spPr>
          <a:xfrm>
            <a:off x="0" y="-4776"/>
            <a:ext cx="9144000" cy="1107996"/>
          </a:xfrm>
          <a:prstGeom prst="rect">
            <a:avLst/>
          </a:prstGeom>
          <a:noFill/>
        </p:spPr>
        <p:txBody>
          <a:bodyPr vert="horz" wrap="square" lIns="91440" tIns="45720" rIns="91440" bIns="4572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Demonstrate the Gain</a:t>
            </a:r>
            <a:endParaRPr lang="en-US" sz="6600" dirty="0"/>
          </a:p>
        </p:txBody>
      </p:sp>
    </p:spTree>
    <p:extLst>
      <p:ext uri="{BB962C8B-B14F-4D97-AF65-F5344CB8AC3E}">
        <p14:creationId xmlns:p14="http://schemas.microsoft.com/office/powerpoint/2010/main" val="42510563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sp>
        <p:nvSpPr>
          <p:cNvPr id="2" name="Rectangle 1"/>
          <p:cNvSpPr/>
          <p:nvPr/>
        </p:nvSpPr>
        <p:spPr>
          <a:xfrm>
            <a:off x="663822" y="163896"/>
            <a:ext cx="7729625" cy="1938992"/>
          </a:xfrm>
          <a:prstGeom prst="rect">
            <a:avLst/>
          </a:prstGeom>
        </p:spPr>
        <p:txBody>
          <a:bodyPr wrap="none">
            <a:spAutoFit/>
          </a:bodyPr>
          <a:lstStyle/>
          <a:p>
            <a:pPr algn="ctr"/>
            <a:r>
              <a:rPr lang="en-US" sz="6000" spc="300" dirty="0" smtClean="0">
                <a:solidFill>
                  <a:prstClr val="white"/>
                </a:solidFill>
              </a:rPr>
              <a:t>Customer Testimonial </a:t>
            </a:r>
          </a:p>
          <a:p>
            <a:pPr algn="ctr"/>
            <a:r>
              <a:rPr lang="en-US" sz="6000" spc="300" dirty="0" smtClean="0">
                <a:solidFill>
                  <a:prstClr val="white"/>
                </a:solidFill>
              </a:rPr>
              <a:t>Proves the Past</a:t>
            </a:r>
            <a:endParaRPr lang="en-US" sz="1100" dirty="0"/>
          </a:p>
        </p:txBody>
      </p:sp>
      <p:pic>
        <p:nvPicPr>
          <p:cNvPr id="3" name="Picture 2" descr="Screen Shot 2013-07-31 at 12.46.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22" y="2197893"/>
            <a:ext cx="7758682" cy="4259021"/>
          </a:xfrm>
          <a:prstGeom prst="rect">
            <a:avLst/>
          </a:prstGeom>
        </p:spPr>
      </p:pic>
    </p:spTree>
    <p:extLst>
      <p:ext uri="{BB962C8B-B14F-4D97-AF65-F5344CB8AC3E}">
        <p14:creationId xmlns:p14="http://schemas.microsoft.com/office/powerpoint/2010/main" val="19745183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1362" y="1548160"/>
            <a:ext cx="8489459" cy="4401205"/>
          </a:xfrm>
          <a:prstGeom prst="rect">
            <a:avLst/>
          </a:prstGeom>
          <a:noFill/>
        </p:spPr>
        <p:txBody>
          <a:bodyPr wrap="square" rtlCol="0">
            <a:spAutoFit/>
          </a:bodyPr>
          <a:lstStyle/>
          <a:p>
            <a:pPr marL="285750" indent="-285750">
              <a:buFont typeface="Wingdings" charset="2"/>
              <a:buChar char=""/>
            </a:pPr>
            <a:r>
              <a:rPr lang="en-US" sz="4000" b="1" dirty="0" smtClean="0">
                <a:solidFill>
                  <a:srgbClr val="F7324A"/>
                </a:solidFill>
              </a:rPr>
              <a:t>10,000 </a:t>
            </a:r>
          </a:p>
          <a:p>
            <a:pPr marL="285750" indent="-285750">
              <a:buFont typeface="Wingdings" charset="2"/>
              <a:buChar char=""/>
            </a:pPr>
            <a:r>
              <a:rPr lang="en-US" sz="4000" b="1" dirty="0" smtClean="0">
                <a:solidFill>
                  <a:srgbClr val="F7324A"/>
                </a:solidFill>
              </a:rPr>
              <a:t>130 Million </a:t>
            </a:r>
          </a:p>
          <a:p>
            <a:pPr marL="285750" indent="-285750">
              <a:buFont typeface="Wingdings" charset="2"/>
              <a:buChar char=""/>
            </a:pPr>
            <a:r>
              <a:rPr lang="en-US" sz="4000" b="1" dirty="0" smtClean="0">
                <a:solidFill>
                  <a:srgbClr val="F7324A"/>
                </a:solidFill>
              </a:rPr>
              <a:t>8960</a:t>
            </a:r>
          </a:p>
          <a:p>
            <a:pPr marL="285750" indent="-285750">
              <a:buFont typeface="Wingdings" charset="2"/>
              <a:buChar char=""/>
            </a:pPr>
            <a:r>
              <a:rPr lang="en-US" sz="4000" b="1" dirty="0" smtClean="0">
                <a:solidFill>
                  <a:srgbClr val="F7324A"/>
                </a:solidFill>
              </a:rPr>
              <a:t>1.2 Million </a:t>
            </a:r>
          </a:p>
          <a:p>
            <a:pPr marL="285750" indent="-285750">
              <a:buFont typeface="Wingdings" charset="2"/>
              <a:buChar char=""/>
            </a:pPr>
            <a:r>
              <a:rPr lang="en-US" sz="4000" b="1" dirty="0" smtClean="0">
                <a:solidFill>
                  <a:srgbClr val="F7324A"/>
                </a:solidFill>
              </a:rPr>
              <a:t>500 </a:t>
            </a:r>
          </a:p>
          <a:p>
            <a:pPr marL="285750" indent="-285750">
              <a:buFont typeface="Wingdings" charset="2"/>
              <a:buChar char=""/>
            </a:pPr>
            <a:r>
              <a:rPr lang="en-US" sz="4000" b="1" dirty="0" smtClean="0">
                <a:solidFill>
                  <a:srgbClr val="F7324A"/>
                </a:solidFill>
              </a:rPr>
              <a:t>1000</a:t>
            </a:r>
          </a:p>
          <a:p>
            <a:pPr marL="285750" indent="-285750">
              <a:buFont typeface="Wingdings" charset="2"/>
              <a:buChar char=""/>
            </a:pPr>
            <a:r>
              <a:rPr lang="en-US" sz="4000" b="1" dirty="0" smtClean="0">
                <a:solidFill>
                  <a:srgbClr val="F7324A"/>
                </a:solidFill>
              </a:rPr>
              <a:t>100 Billion</a:t>
            </a:r>
            <a:endParaRPr lang="en-US" sz="4000" b="1" dirty="0" smtClean="0">
              <a:solidFill>
                <a:schemeClr val="accent6">
                  <a:lumMod val="75000"/>
                </a:schemeClr>
              </a:solidFill>
            </a:endParaRPr>
          </a:p>
        </p:txBody>
      </p:sp>
      <p:sp>
        <p:nvSpPr>
          <p:cNvPr id="8" name="Rectangle 7"/>
          <p:cNvSpPr/>
          <p:nvPr/>
        </p:nvSpPr>
        <p:spPr>
          <a:xfrm>
            <a:off x="2243354" y="1548160"/>
            <a:ext cx="3772888" cy="707886"/>
          </a:xfrm>
          <a:prstGeom prst="rect">
            <a:avLst/>
          </a:prstGeom>
        </p:spPr>
        <p:txBody>
          <a:bodyPr wrap="none">
            <a:spAutoFit/>
          </a:bodyPr>
          <a:lstStyle/>
          <a:p>
            <a:pPr lvl="0"/>
            <a:r>
              <a:rPr lang="en-US" sz="4000" b="1" dirty="0" smtClean="0">
                <a:solidFill>
                  <a:srgbClr val="F7324A"/>
                </a:solidFill>
              </a:rPr>
              <a:t>Selling Messages</a:t>
            </a:r>
            <a:endParaRPr lang="en-US" sz="4000" b="1" dirty="0">
              <a:solidFill>
                <a:srgbClr val="F7324A"/>
              </a:solidFill>
            </a:endParaRPr>
          </a:p>
        </p:txBody>
      </p:sp>
      <p:sp>
        <p:nvSpPr>
          <p:cNvPr id="11" name="Rectangle 10"/>
          <p:cNvSpPr/>
          <p:nvPr/>
        </p:nvSpPr>
        <p:spPr>
          <a:xfrm>
            <a:off x="1741209" y="2765122"/>
            <a:ext cx="6686446" cy="707886"/>
          </a:xfrm>
          <a:prstGeom prst="rect">
            <a:avLst/>
          </a:prstGeom>
        </p:spPr>
        <p:txBody>
          <a:bodyPr wrap="none">
            <a:spAutoFit/>
          </a:bodyPr>
          <a:lstStyle/>
          <a:p>
            <a:r>
              <a:rPr lang="en-US" sz="4000" b="1" dirty="0" smtClean="0">
                <a:solidFill>
                  <a:srgbClr val="F7324A"/>
                </a:solidFill>
              </a:rPr>
              <a:t>Kilobits/Second </a:t>
            </a:r>
            <a:r>
              <a:rPr lang="en-US" sz="4000" b="1" dirty="0">
                <a:solidFill>
                  <a:srgbClr val="F7324A"/>
                </a:solidFill>
              </a:rPr>
              <a:t>of Visual </a:t>
            </a:r>
            <a:r>
              <a:rPr lang="en-US" sz="4000" b="1" dirty="0" smtClean="0">
                <a:solidFill>
                  <a:srgbClr val="F7324A"/>
                </a:solidFill>
              </a:rPr>
              <a:t>Info</a:t>
            </a:r>
            <a:endParaRPr lang="en-US" dirty="0"/>
          </a:p>
        </p:txBody>
      </p:sp>
      <p:sp>
        <p:nvSpPr>
          <p:cNvPr id="12" name="Rectangle 11"/>
          <p:cNvSpPr/>
          <p:nvPr/>
        </p:nvSpPr>
        <p:spPr>
          <a:xfrm>
            <a:off x="3084533" y="2170241"/>
            <a:ext cx="3491611" cy="707886"/>
          </a:xfrm>
          <a:prstGeom prst="rect">
            <a:avLst/>
          </a:prstGeom>
        </p:spPr>
        <p:txBody>
          <a:bodyPr wrap="none">
            <a:spAutoFit/>
          </a:bodyPr>
          <a:lstStyle/>
          <a:p>
            <a:pPr lvl="0"/>
            <a:r>
              <a:rPr lang="en-US" sz="4000" b="1" dirty="0">
                <a:solidFill>
                  <a:srgbClr val="F7324A"/>
                </a:solidFill>
              </a:rPr>
              <a:t>Photoreceptors </a:t>
            </a:r>
          </a:p>
        </p:txBody>
      </p:sp>
      <p:sp>
        <p:nvSpPr>
          <p:cNvPr id="14" name="Rectangle 13"/>
          <p:cNvSpPr/>
          <p:nvPr/>
        </p:nvSpPr>
        <p:spPr>
          <a:xfrm>
            <a:off x="2974756" y="3393190"/>
            <a:ext cx="4847401" cy="707886"/>
          </a:xfrm>
          <a:prstGeom prst="rect">
            <a:avLst/>
          </a:prstGeom>
        </p:spPr>
        <p:txBody>
          <a:bodyPr wrap="none">
            <a:spAutoFit/>
          </a:bodyPr>
          <a:lstStyle/>
          <a:p>
            <a:pPr lvl="0"/>
            <a:r>
              <a:rPr lang="en-US" sz="4000" b="1" dirty="0">
                <a:solidFill>
                  <a:srgbClr val="F7324A"/>
                </a:solidFill>
              </a:rPr>
              <a:t>Retinal-Ganglion Cells</a:t>
            </a:r>
          </a:p>
        </p:txBody>
      </p:sp>
      <p:sp>
        <p:nvSpPr>
          <p:cNvPr id="15" name="Rectangle 14"/>
          <p:cNvSpPr/>
          <p:nvPr/>
        </p:nvSpPr>
        <p:spPr>
          <a:xfrm>
            <a:off x="1530888" y="4005560"/>
            <a:ext cx="2845400" cy="707886"/>
          </a:xfrm>
          <a:prstGeom prst="rect">
            <a:avLst/>
          </a:prstGeom>
        </p:spPr>
        <p:txBody>
          <a:bodyPr wrap="none">
            <a:spAutoFit/>
          </a:bodyPr>
          <a:lstStyle/>
          <a:p>
            <a:pPr lvl="0"/>
            <a:r>
              <a:rPr lang="en-US" sz="4000" b="1" dirty="0">
                <a:solidFill>
                  <a:srgbClr val="F7324A"/>
                </a:solidFill>
              </a:rPr>
              <a:t>Milliseconds</a:t>
            </a:r>
          </a:p>
        </p:txBody>
      </p:sp>
      <p:sp>
        <p:nvSpPr>
          <p:cNvPr id="17" name="Rectangle 16"/>
          <p:cNvSpPr/>
          <p:nvPr/>
        </p:nvSpPr>
        <p:spPr>
          <a:xfrm>
            <a:off x="1776011" y="4621980"/>
            <a:ext cx="3819225" cy="707886"/>
          </a:xfrm>
          <a:prstGeom prst="rect">
            <a:avLst/>
          </a:prstGeom>
        </p:spPr>
        <p:txBody>
          <a:bodyPr wrap="none">
            <a:spAutoFit/>
          </a:bodyPr>
          <a:lstStyle/>
          <a:p>
            <a:pPr lvl="0"/>
            <a:r>
              <a:rPr lang="en-US" sz="4000" b="1" dirty="0" smtClean="0">
                <a:solidFill>
                  <a:srgbClr val="F7324A"/>
                </a:solidFill>
              </a:rPr>
              <a:t>Dollars (or more)</a:t>
            </a:r>
            <a:endParaRPr lang="en-US" sz="4000" b="1" dirty="0">
              <a:solidFill>
                <a:srgbClr val="F79646">
                  <a:lumMod val="75000"/>
                </a:srgbClr>
              </a:solidFill>
            </a:endParaRPr>
          </a:p>
        </p:txBody>
      </p:sp>
      <p:sp>
        <p:nvSpPr>
          <p:cNvPr id="18" name="TextBox 17"/>
          <p:cNvSpPr txBox="1"/>
          <p:nvPr/>
        </p:nvSpPr>
        <p:spPr>
          <a:xfrm>
            <a:off x="1815305" y="277386"/>
            <a:ext cx="5437381" cy="1107996"/>
          </a:xfrm>
          <a:prstGeom prst="rect">
            <a:avLst/>
          </a:prstGeom>
          <a:noFill/>
        </p:spPr>
        <p:txBody>
          <a:bodyPr wrap="none" rtlCol="0">
            <a:spAutoFit/>
          </a:body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Big Picture</a:t>
            </a:r>
            <a:endParaRPr lang="en-US" sz="6600" dirty="0"/>
          </a:p>
        </p:txBody>
      </p:sp>
      <p:sp>
        <p:nvSpPr>
          <p:cNvPr id="19" name="Rectangle 18"/>
          <p:cNvSpPr/>
          <p:nvPr/>
        </p:nvSpPr>
        <p:spPr>
          <a:xfrm>
            <a:off x="2962887" y="5207157"/>
            <a:ext cx="2517035" cy="707886"/>
          </a:xfrm>
          <a:prstGeom prst="rect">
            <a:avLst/>
          </a:prstGeom>
        </p:spPr>
        <p:txBody>
          <a:bodyPr wrap="none">
            <a:spAutoFit/>
          </a:bodyPr>
          <a:lstStyle/>
          <a:p>
            <a:pPr lvl="0"/>
            <a:r>
              <a:rPr lang="en-US" sz="4000" b="1" dirty="0" smtClean="0">
                <a:solidFill>
                  <a:srgbClr val="F7324A"/>
                </a:solidFill>
              </a:rPr>
              <a:t>Living Cells</a:t>
            </a:r>
            <a:endParaRPr lang="en-US" sz="4000" b="1" dirty="0">
              <a:solidFill>
                <a:srgbClr val="F79646">
                  <a:lumMod val="75000"/>
                </a:srgbClr>
              </a:solidFill>
            </a:endParaRPr>
          </a:p>
        </p:txBody>
      </p:sp>
    </p:spTree>
    <p:extLst>
      <p:ext uri="{BB962C8B-B14F-4D97-AF65-F5344CB8AC3E}">
        <p14:creationId xmlns:p14="http://schemas.microsoft.com/office/powerpoint/2010/main" val="2272858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4" grpId="0"/>
      <p:bldP spid="15" grpId="0"/>
      <p:bldP spid="17"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sp>
        <p:nvSpPr>
          <p:cNvPr id="2" name="Rectangle 1"/>
          <p:cNvSpPr/>
          <p:nvPr/>
        </p:nvSpPr>
        <p:spPr>
          <a:xfrm>
            <a:off x="520680" y="1061225"/>
            <a:ext cx="8760632" cy="1938992"/>
          </a:xfrm>
          <a:prstGeom prst="rect">
            <a:avLst/>
          </a:prstGeom>
        </p:spPr>
        <p:txBody>
          <a:bodyPr wrap="none">
            <a:spAutoFit/>
          </a:bodyPr>
          <a:lstStyle/>
          <a:p>
            <a:r>
              <a:rPr lang="en-US" sz="6000" spc="300" dirty="0" smtClean="0">
                <a:solidFill>
                  <a:prstClr val="white"/>
                </a:solidFill>
              </a:rPr>
              <a:t>A Demo Proves</a:t>
            </a:r>
          </a:p>
          <a:p>
            <a:pPr algn="ctr"/>
            <a:r>
              <a:rPr lang="en-US" sz="6000" spc="300" dirty="0" smtClean="0">
                <a:solidFill>
                  <a:prstClr val="white"/>
                </a:solidFill>
              </a:rPr>
              <a:t>                     The Present</a:t>
            </a:r>
            <a:endParaRPr lang="en-US" sz="1100" dirty="0"/>
          </a:p>
        </p:txBody>
      </p:sp>
      <p:pic>
        <p:nvPicPr>
          <p:cNvPr id="3" name="Picture 2"/>
          <p:cNvPicPr>
            <a:picLocks noChangeAspect="1"/>
          </p:cNvPicPr>
          <p:nvPr/>
        </p:nvPicPr>
        <p:blipFill>
          <a:blip r:embed="rId2"/>
          <a:stretch>
            <a:fillRect/>
          </a:stretch>
        </p:blipFill>
        <p:spPr>
          <a:xfrm>
            <a:off x="318413" y="2068093"/>
            <a:ext cx="4584700" cy="2882900"/>
          </a:xfrm>
          <a:prstGeom prst="rect">
            <a:avLst/>
          </a:prstGeom>
        </p:spPr>
      </p:pic>
      <p:pic>
        <p:nvPicPr>
          <p:cNvPr id="5" name="Picture 4" descr="Screen Shot 2013-07-31 at 12.4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390" y="2929843"/>
            <a:ext cx="3860812" cy="2664504"/>
          </a:xfrm>
          <a:prstGeom prst="rect">
            <a:avLst/>
          </a:prstGeom>
        </p:spPr>
      </p:pic>
    </p:spTree>
    <p:extLst>
      <p:ext uri="{BB962C8B-B14F-4D97-AF65-F5344CB8AC3E}">
        <p14:creationId xmlns:p14="http://schemas.microsoft.com/office/powerpoint/2010/main" val="752871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sp>
        <p:nvSpPr>
          <p:cNvPr id="2" name="Rectangle 1"/>
          <p:cNvSpPr/>
          <p:nvPr/>
        </p:nvSpPr>
        <p:spPr>
          <a:xfrm>
            <a:off x="492627" y="979028"/>
            <a:ext cx="4733763" cy="1938992"/>
          </a:xfrm>
          <a:prstGeom prst="rect">
            <a:avLst/>
          </a:prstGeom>
        </p:spPr>
        <p:txBody>
          <a:bodyPr wrap="none">
            <a:spAutoFit/>
          </a:bodyPr>
          <a:lstStyle/>
          <a:p>
            <a:pPr algn="ctr"/>
            <a:r>
              <a:rPr lang="en-US" sz="6000" spc="300" dirty="0" smtClean="0">
                <a:solidFill>
                  <a:prstClr val="white"/>
                </a:solidFill>
              </a:rPr>
              <a:t>A Data Proof </a:t>
            </a:r>
          </a:p>
          <a:p>
            <a:pPr algn="ctr"/>
            <a:r>
              <a:rPr lang="en-US" sz="6000" spc="300" dirty="0" smtClean="0">
                <a:solidFill>
                  <a:prstClr val="white"/>
                </a:solidFill>
              </a:rPr>
              <a:t>is Best Visual </a:t>
            </a:r>
            <a:endParaRPr lang="en-US" sz="1100" dirty="0"/>
          </a:p>
        </p:txBody>
      </p:sp>
      <p:pic>
        <p:nvPicPr>
          <p:cNvPr id="3" name="Picture 2" descr="Screen Shot 2013-07-31 at 12.38.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165" y="964838"/>
            <a:ext cx="3594100" cy="5511800"/>
          </a:xfrm>
          <a:prstGeom prst="rect">
            <a:avLst/>
          </a:prstGeom>
        </p:spPr>
      </p:pic>
      <p:pic>
        <p:nvPicPr>
          <p:cNvPr id="4" name="Picture 3" descr="Screen Shot 2013-07-31 at 12.55.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739" y="3102886"/>
            <a:ext cx="2558940" cy="3116658"/>
          </a:xfrm>
          <a:prstGeom prst="rect">
            <a:avLst/>
          </a:prstGeom>
        </p:spPr>
      </p:pic>
    </p:spTree>
    <p:extLst>
      <p:ext uri="{BB962C8B-B14F-4D97-AF65-F5344CB8AC3E}">
        <p14:creationId xmlns:p14="http://schemas.microsoft.com/office/powerpoint/2010/main" val="752871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sp>
        <p:nvSpPr>
          <p:cNvPr id="2" name="Rectangle 1"/>
          <p:cNvSpPr/>
          <p:nvPr/>
        </p:nvSpPr>
        <p:spPr>
          <a:xfrm>
            <a:off x="1545111" y="52330"/>
            <a:ext cx="6027236" cy="1938992"/>
          </a:xfrm>
          <a:prstGeom prst="rect">
            <a:avLst/>
          </a:prstGeom>
        </p:spPr>
        <p:txBody>
          <a:bodyPr wrap="none">
            <a:spAutoFit/>
          </a:bodyPr>
          <a:lstStyle/>
          <a:p>
            <a:pPr algn="ctr"/>
            <a:r>
              <a:rPr lang="en-US" sz="6000" spc="300" dirty="0" smtClean="0">
                <a:solidFill>
                  <a:prstClr val="white"/>
                </a:solidFill>
              </a:rPr>
              <a:t>A Vision Tries to </a:t>
            </a:r>
          </a:p>
          <a:p>
            <a:pPr algn="ctr"/>
            <a:r>
              <a:rPr lang="en-US" sz="6000" spc="300" dirty="0" smtClean="0">
                <a:solidFill>
                  <a:prstClr val="white"/>
                </a:solidFill>
              </a:rPr>
              <a:t>Prove the Future </a:t>
            </a:r>
            <a:endParaRPr lang="en-US" sz="1100" dirty="0"/>
          </a:p>
        </p:txBody>
      </p:sp>
      <p:pic>
        <p:nvPicPr>
          <p:cNvPr id="3" name="Picture 2" descr="Screen Shot 2013-07-31 at 12.38.3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200" y="2145771"/>
            <a:ext cx="4165600" cy="4432300"/>
          </a:xfrm>
          <a:prstGeom prst="rect">
            <a:avLst/>
          </a:prstGeom>
        </p:spPr>
      </p:pic>
    </p:spTree>
    <p:extLst>
      <p:ext uri="{BB962C8B-B14F-4D97-AF65-F5344CB8AC3E}">
        <p14:creationId xmlns:p14="http://schemas.microsoft.com/office/powerpoint/2010/main" val="30708053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FE4D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95745" l="0" r="100000"/>
                    </a14:imgEffect>
                  </a14:imgLayer>
                </a14:imgProps>
              </a:ext>
            </a:extLst>
          </a:blip>
          <a:stretch>
            <a:fillRect/>
          </a:stretch>
        </p:blipFill>
        <p:spPr>
          <a:xfrm>
            <a:off x="4205122" y="2717247"/>
            <a:ext cx="4981892" cy="3297872"/>
          </a:xfrm>
          <a:prstGeom prst="rect">
            <a:avLst/>
          </a:prstGeom>
        </p:spPr>
      </p:pic>
      <p:sp>
        <p:nvSpPr>
          <p:cNvPr id="4" name="Title 3"/>
          <p:cNvSpPr txBox="1">
            <a:spLocks/>
          </p:cNvSpPr>
          <p:nvPr/>
        </p:nvSpPr>
        <p:spPr>
          <a:xfrm>
            <a:off x="0" y="207685"/>
            <a:ext cx="9144000" cy="923330"/>
          </a:xfrm>
          <a:prstGeom prst="rect">
            <a:avLst/>
          </a:prstGeom>
          <a:noFill/>
        </p:spPr>
        <p:txBody>
          <a:bodyPr vert="horz" wrap="square" lIns="91440" tIns="45720" rIns="91440" bIns="4572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Deliver to the Reptilian Brain</a:t>
            </a:r>
            <a:endParaRPr lang="en-US" sz="5400" dirty="0"/>
          </a:p>
        </p:txBody>
      </p:sp>
      <p:sp>
        <p:nvSpPr>
          <p:cNvPr id="5" name="TextBox 4"/>
          <p:cNvSpPr txBox="1"/>
          <p:nvPr/>
        </p:nvSpPr>
        <p:spPr>
          <a:xfrm>
            <a:off x="171637" y="1659783"/>
            <a:ext cx="8770689" cy="1477328"/>
          </a:xfrm>
          <a:prstGeom prst="rect">
            <a:avLst/>
          </a:prstGeom>
          <a:noFill/>
        </p:spPr>
        <p:txBody>
          <a:bodyPr wrap="square" rtlCol="0">
            <a:spAutoFit/>
          </a:bodyPr>
          <a:lstStyle/>
          <a:p>
            <a:r>
              <a:rPr lang="en-US" sz="3600" i="1" dirty="0" smtClean="0"/>
              <a:t>“Power is not revealed by striking hard or often, but by striking true.” </a:t>
            </a:r>
          </a:p>
          <a:p>
            <a:r>
              <a:rPr lang="en-US" dirty="0" smtClean="0"/>
              <a:t>		– Honore De Balzac, </a:t>
            </a:r>
            <a:r>
              <a:rPr lang="en-US" dirty="0" smtClean="0"/>
              <a:t>La Comedie Humaine</a:t>
            </a:r>
            <a:endParaRPr lang="en-US" dirty="0"/>
          </a:p>
        </p:txBody>
      </p:sp>
      <p:sp>
        <p:nvSpPr>
          <p:cNvPr id="8" name="TextBox 7"/>
          <p:cNvSpPr txBox="1"/>
          <p:nvPr/>
        </p:nvSpPr>
        <p:spPr>
          <a:xfrm>
            <a:off x="326112" y="3723956"/>
            <a:ext cx="4067814" cy="2308324"/>
          </a:xfrm>
          <a:prstGeom prst="rect">
            <a:avLst/>
          </a:prstGeom>
          <a:noFill/>
        </p:spPr>
        <p:txBody>
          <a:bodyPr wrap="square" rtlCol="0">
            <a:spAutoFit/>
          </a:bodyPr>
          <a:lstStyle/>
          <a:p>
            <a:pPr algn="ctr"/>
            <a:r>
              <a:rPr lang="en-US" sz="2400" dirty="0" smtClean="0">
                <a:latin typeface="Myanmar Sangam MN"/>
                <a:cs typeface="Myanmar Sangam MN"/>
              </a:rPr>
              <a:t>Know how to deliver or speak to the old brain</a:t>
            </a:r>
          </a:p>
          <a:p>
            <a:pPr algn="ctr"/>
            <a:r>
              <a:rPr lang="en-US" sz="2400" dirty="0" smtClean="0">
                <a:latin typeface="Myanmar Sangam MN"/>
                <a:cs typeface="Myanmar Sangam MN"/>
              </a:rPr>
              <a:t>with the following 6 building blocks, and improve your message style and delivery with the 7 impact boosters</a:t>
            </a:r>
            <a:endParaRPr lang="en-US" sz="2400" dirty="0">
              <a:latin typeface="Myanmar Sangam MN"/>
              <a:cs typeface="Myanmar Sangam MN"/>
            </a:endParaRPr>
          </a:p>
        </p:txBody>
      </p:sp>
    </p:spTree>
    <p:extLst>
      <p:ext uri="{BB962C8B-B14F-4D97-AF65-F5344CB8AC3E}">
        <p14:creationId xmlns:p14="http://schemas.microsoft.com/office/powerpoint/2010/main" val="5451610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0" y="-120241"/>
            <a:ext cx="9144000" cy="2123658"/>
          </a:xfrm>
          <a:prstGeom prst="rect">
            <a:avLst/>
          </a:prstGeom>
          <a:noFill/>
        </p:spPr>
        <p:txBody>
          <a:bodyPr wrap="square"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Message Building Blocks</a:t>
            </a:r>
            <a:endParaRPr lang="en-US" sz="6600" dirty="0"/>
          </a:p>
        </p:txBody>
      </p:sp>
      <p:graphicFrame>
        <p:nvGraphicFramePr>
          <p:cNvPr id="3" name="Diagram 2"/>
          <p:cNvGraphicFramePr/>
          <p:nvPr>
            <p:extLst>
              <p:ext uri="{D42A27DB-BD31-4B8C-83A1-F6EECF244321}">
                <p14:modId xmlns:p14="http://schemas.microsoft.com/office/powerpoint/2010/main" val="2021014465"/>
              </p:ext>
            </p:extLst>
          </p:nvPr>
        </p:nvGraphicFramePr>
        <p:xfrm>
          <a:off x="308949" y="2392343"/>
          <a:ext cx="856472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346936" y="3466540"/>
            <a:ext cx="2420092" cy="1815882"/>
          </a:xfrm>
          <a:prstGeom prst="rect">
            <a:avLst/>
          </a:prstGeom>
          <a:noFill/>
        </p:spPr>
        <p:txBody>
          <a:bodyPr wrap="square" rtlCol="0">
            <a:spAutoFit/>
          </a:bodyPr>
          <a:lstStyle/>
          <a:p>
            <a:pPr algn="ctr"/>
            <a:r>
              <a:rPr lang="en-US" sz="2800" i="1" dirty="0" smtClean="0">
                <a:solidFill>
                  <a:schemeClr val="bg1"/>
                </a:solidFill>
              </a:rPr>
              <a:t>TECHNIQUES AND WAYS TO BUILD A SOLID PRESENTATION</a:t>
            </a:r>
            <a:endParaRPr lang="en-US" sz="2800" i="1" dirty="0">
              <a:solidFill>
                <a:schemeClr val="bg1"/>
              </a:solidFill>
            </a:endParaRPr>
          </a:p>
        </p:txBody>
      </p:sp>
    </p:spTree>
    <p:extLst>
      <p:ext uri="{BB962C8B-B14F-4D97-AF65-F5344CB8AC3E}">
        <p14:creationId xmlns:p14="http://schemas.microsoft.com/office/powerpoint/2010/main" val="419537205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Screen Shot 2013-07-31 at 7.15.25 PM.png"/>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441721" y="1836235"/>
            <a:ext cx="4535282" cy="4307433"/>
          </a:xfrm>
          <a:prstGeom prst="rect">
            <a:avLst/>
          </a:prstGeom>
        </p:spPr>
      </p:pic>
      <p:sp>
        <p:nvSpPr>
          <p:cNvPr id="5" name="Title 3"/>
          <p:cNvSpPr txBox="1">
            <a:spLocks/>
          </p:cNvSpPr>
          <p:nvPr/>
        </p:nvSpPr>
        <p:spPr>
          <a:xfrm>
            <a:off x="0" y="0"/>
            <a:ext cx="9144000" cy="1107996"/>
          </a:xfrm>
          <a:prstGeom prst="rect">
            <a:avLst/>
          </a:prstGeom>
          <a:noFill/>
        </p:spPr>
        <p:txBody>
          <a:bodyPr wrap="square"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Grabbers</a:t>
            </a:r>
            <a:endParaRPr lang="en-US" sz="6600" dirty="0"/>
          </a:p>
        </p:txBody>
      </p:sp>
      <p:sp>
        <p:nvSpPr>
          <p:cNvPr id="6" name="TextBox 5"/>
          <p:cNvSpPr txBox="1"/>
          <p:nvPr/>
        </p:nvSpPr>
        <p:spPr>
          <a:xfrm>
            <a:off x="137312" y="1262445"/>
            <a:ext cx="4281159" cy="5262979"/>
          </a:xfrm>
          <a:prstGeom prst="rect">
            <a:avLst/>
          </a:prstGeom>
          <a:noFill/>
        </p:spPr>
        <p:txBody>
          <a:bodyPr wrap="square" rtlCol="0">
            <a:spAutoFit/>
          </a:bodyPr>
          <a:lstStyle/>
          <a:p>
            <a:pPr marL="342900" indent="-342900">
              <a:buFont typeface="+mj-ea"/>
              <a:buAutoNum type="circleNumDbPlain"/>
            </a:pPr>
            <a:r>
              <a:rPr lang="en-US" sz="2400" i="1" dirty="0" smtClean="0">
                <a:solidFill>
                  <a:srgbClr val="FFFFFF"/>
                </a:solidFill>
                <a:latin typeface="Myanmar Sangam MN"/>
                <a:cs typeface="Myanmar Sangam MN"/>
              </a:rPr>
              <a:t>Mini-dramas: </a:t>
            </a:r>
            <a:r>
              <a:rPr lang="en-US" sz="2400" dirty="0" smtClean="0">
                <a:solidFill>
                  <a:srgbClr val="FFFFFF"/>
                </a:solidFill>
                <a:latin typeface="Myanmar Sangam MN"/>
                <a:cs typeface="Myanmar Sangam MN"/>
              </a:rPr>
              <a:t>contrast the benefits of your product with the pains of your prospect</a:t>
            </a:r>
          </a:p>
          <a:p>
            <a:pPr marL="342900" indent="-342900">
              <a:buFont typeface="+mj-ea"/>
              <a:buAutoNum type="circleNumDbPlain"/>
            </a:pPr>
            <a:r>
              <a:rPr lang="en-US" sz="2400" i="1" dirty="0" smtClean="0">
                <a:solidFill>
                  <a:srgbClr val="FFFFFF"/>
                </a:solidFill>
                <a:latin typeface="Myanmar Sangam MN"/>
                <a:cs typeface="Myanmar Sangam MN"/>
              </a:rPr>
              <a:t>Wordplays: </a:t>
            </a:r>
            <a:r>
              <a:rPr lang="en-US" sz="2400" dirty="0" smtClean="0">
                <a:solidFill>
                  <a:srgbClr val="FFFFFF"/>
                </a:solidFill>
                <a:latin typeface="Myanmar Sangam MN"/>
                <a:cs typeface="Myanmar Sangam MN"/>
              </a:rPr>
              <a:t>utilizing creative language to get attention</a:t>
            </a:r>
          </a:p>
          <a:p>
            <a:pPr marL="342900" indent="-342900">
              <a:buFont typeface="+mj-ea"/>
              <a:buAutoNum type="circleNumDbPlain"/>
            </a:pPr>
            <a:r>
              <a:rPr lang="en-US" sz="2400" i="1" dirty="0" smtClean="0">
                <a:solidFill>
                  <a:srgbClr val="FFFFFF"/>
                </a:solidFill>
                <a:latin typeface="Myanmar Sangam MN"/>
                <a:cs typeface="Myanmar Sangam MN"/>
              </a:rPr>
              <a:t>Rhetorical Questions: </a:t>
            </a:r>
            <a:r>
              <a:rPr lang="en-US" sz="2400" dirty="0" smtClean="0">
                <a:solidFill>
                  <a:srgbClr val="FFFFFF"/>
                </a:solidFill>
                <a:latin typeface="Myanmar Sangam MN"/>
                <a:cs typeface="Myanmar Sangam MN"/>
              </a:rPr>
              <a:t>let the prospect’s brain produce the answer you want</a:t>
            </a:r>
          </a:p>
          <a:p>
            <a:pPr marL="342900" indent="-342900">
              <a:buFont typeface="+mj-ea"/>
              <a:buAutoNum type="circleNumDbPlain"/>
            </a:pPr>
            <a:r>
              <a:rPr lang="en-US" sz="2400" i="1" dirty="0" smtClean="0">
                <a:solidFill>
                  <a:srgbClr val="FFFFFF"/>
                </a:solidFill>
                <a:latin typeface="Myanmar Sangam MN"/>
                <a:cs typeface="Myanmar Sangam MN"/>
              </a:rPr>
              <a:t>Props: </a:t>
            </a:r>
            <a:r>
              <a:rPr lang="en-US" sz="2400" dirty="0" smtClean="0">
                <a:solidFill>
                  <a:srgbClr val="FFFFFF"/>
                </a:solidFill>
                <a:latin typeface="Myanmar Sangam MN"/>
                <a:cs typeface="Myanmar Sangam MN"/>
              </a:rPr>
              <a:t>using an object that symbolizes the solution you are offering to the prospect</a:t>
            </a:r>
          </a:p>
          <a:p>
            <a:pPr marL="342900" indent="-342900">
              <a:buFont typeface="+mj-ea"/>
              <a:buAutoNum type="circleNumDbPlain"/>
            </a:pPr>
            <a:r>
              <a:rPr lang="en-US" sz="2400" i="1" dirty="0" smtClean="0">
                <a:solidFill>
                  <a:srgbClr val="FFFFFF"/>
                </a:solidFill>
                <a:latin typeface="Myanmar Sangam MN"/>
                <a:cs typeface="Myanmar Sangam MN"/>
              </a:rPr>
              <a:t>Stories: </a:t>
            </a:r>
            <a:r>
              <a:rPr lang="en-US" sz="2400" dirty="0" smtClean="0">
                <a:solidFill>
                  <a:srgbClr val="FFFFFF"/>
                </a:solidFill>
                <a:latin typeface="Myanmar Sangam MN"/>
                <a:cs typeface="Myanmar Sangam MN"/>
              </a:rPr>
              <a:t>nothing says you care about your prospect more than a personal story</a:t>
            </a:r>
            <a:endParaRPr lang="en-US" sz="2400" i="1" dirty="0">
              <a:solidFill>
                <a:srgbClr val="FFFFFF"/>
              </a:solidFill>
              <a:latin typeface="Myanmar Sangam MN"/>
              <a:cs typeface="Myanmar Sangam MN"/>
            </a:endParaRPr>
          </a:p>
        </p:txBody>
      </p:sp>
    </p:spTree>
    <p:extLst>
      <p:ext uri="{BB962C8B-B14F-4D97-AF65-F5344CB8AC3E}">
        <p14:creationId xmlns:p14="http://schemas.microsoft.com/office/powerpoint/2010/main" val="1427976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dissolve">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0" y="120128"/>
            <a:ext cx="9144000" cy="1107996"/>
          </a:xfrm>
          <a:prstGeom prst="rect">
            <a:avLst/>
          </a:prstGeom>
          <a:noFill/>
        </p:spPr>
        <p:txBody>
          <a:bodyPr wrap="square"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Big Pictures</a:t>
            </a:r>
            <a:endParaRPr lang="en-US" sz="6600" dirty="0"/>
          </a:p>
        </p:txBody>
      </p:sp>
      <p:sp>
        <p:nvSpPr>
          <p:cNvPr id="3" name="TextBox 2"/>
          <p:cNvSpPr txBox="1"/>
          <p:nvPr/>
        </p:nvSpPr>
        <p:spPr>
          <a:xfrm>
            <a:off x="4080685" y="1739968"/>
            <a:ext cx="5114804" cy="4524315"/>
          </a:xfrm>
          <a:prstGeom prst="rect">
            <a:avLst/>
          </a:prstGeom>
          <a:noFill/>
        </p:spPr>
        <p:txBody>
          <a:bodyPr wrap="square" rtlCol="0">
            <a:spAutoFit/>
          </a:bodyPr>
          <a:lstStyle/>
          <a:p>
            <a:pPr marL="285750" indent="-285750">
              <a:buFont typeface="Wingdings" charset="2"/>
              <a:buChar char=""/>
            </a:pPr>
            <a:r>
              <a:rPr lang="en-US" sz="2400" dirty="0" smtClean="0">
                <a:solidFill>
                  <a:srgbClr val="FFFFFF"/>
                </a:solidFill>
                <a:latin typeface="Myanmar Sangam MN"/>
                <a:cs typeface="Myanmar Sangam MN"/>
              </a:rPr>
              <a:t>Visual is Faster</a:t>
            </a:r>
            <a:endParaRPr lang="en-US" sz="2400" dirty="0" smtClean="0">
              <a:solidFill>
                <a:srgbClr val="FFFFFF"/>
              </a:solidFill>
              <a:latin typeface="Myanmar Sangam MN"/>
              <a:cs typeface="Myanmar Sangam MN"/>
            </a:endParaRPr>
          </a:p>
          <a:p>
            <a:pPr marL="285750" indent="-285750">
              <a:buFont typeface="Wingdings" charset="2"/>
              <a:buChar char=""/>
            </a:pPr>
            <a:r>
              <a:rPr lang="en-US" sz="2400" dirty="0" smtClean="0">
                <a:solidFill>
                  <a:srgbClr val="FFFFFF"/>
                </a:solidFill>
                <a:latin typeface="Myanmar Sangam MN"/>
                <a:cs typeface="Myanmar Sangam MN"/>
              </a:rPr>
              <a:t>Visual hits OLD BRAIN before NEW BRAIN</a:t>
            </a:r>
            <a:endParaRPr lang="en-US" sz="2400" dirty="0" smtClean="0">
              <a:solidFill>
                <a:srgbClr val="FFFFFF"/>
              </a:solidFill>
              <a:latin typeface="Myanmar Sangam MN"/>
              <a:cs typeface="Myanmar Sangam MN"/>
            </a:endParaRPr>
          </a:p>
          <a:p>
            <a:pPr marL="285750" indent="-285750">
              <a:buFont typeface="Wingdings" charset="2"/>
              <a:buChar char=""/>
            </a:pPr>
            <a:r>
              <a:rPr lang="en-US" sz="2400" dirty="0" smtClean="0">
                <a:solidFill>
                  <a:srgbClr val="FFFFFF"/>
                </a:solidFill>
                <a:latin typeface="Myanmar Sangam MN"/>
                <a:cs typeface="Myanmar Sangam MN"/>
              </a:rPr>
              <a:t>Visual Representations of Your Solution’s Impact on the Prospect</a:t>
            </a:r>
            <a:endParaRPr lang="en-US" sz="2400" dirty="0" smtClean="0">
              <a:solidFill>
                <a:srgbClr val="FFFFFF"/>
              </a:solidFill>
              <a:latin typeface="Myanmar Sangam MN"/>
              <a:cs typeface="Myanmar Sangam MN"/>
            </a:endParaRPr>
          </a:p>
          <a:p>
            <a:pPr marL="285750" indent="-285750">
              <a:buFont typeface="Wingdings" charset="2"/>
              <a:buChar char=""/>
            </a:pPr>
            <a:r>
              <a:rPr lang="en-US" sz="2400" dirty="0" smtClean="0">
                <a:solidFill>
                  <a:srgbClr val="FFFFFF"/>
                </a:solidFill>
                <a:latin typeface="Myanmar Sangam MN"/>
                <a:cs typeface="Myanmar Sangam MN"/>
              </a:rPr>
              <a:t>Design is </a:t>
            </a:r>
            <a:r>
              <a:rPr lang="en-US" sz="2400" u="sng" dirty="0" smtClean="0">
                <a:solidFill>
                  <a:srgbClr val="FFFFFF"/>
                </a:solidFill>
                <a:latin typeface="Myanmar Sangam MN"/>
                <a:cs typeface="Myanmar Sangam MN"/>
              </a:rPr>
              <a:t>Critical</a:t>
            </a:r>
            <a:endParaRPr lang="en-US" sz="2400" u="sng" dirty="0" smtClean="0">
              <a:solidFill>
                <a:srgbClr val="FFFFFF"/>
              </a:solidFill>
              <a:latin typeface="Myanmar Sangam MN"/>
              <a:cs typeface="Myanmar Sangam MN"/>
            </a:endParaRPr>
          </a:p>
          <a:p>
            <a:pPr marL="914400" lvl="1" indent="-457200">
              <a:buFont typeface="+mj-lt"/>
              <a:buAutoNum type="arabicParenR"/>
            </a:pPr>
            <a:r>
              <a:rPr lang="en-US" sz="2400" dirty="0" smtClean="0">
                <a:solidFill>
                  <a:srgbClr val="FFFFFF"/>
                </a:solidFill>
                <a:latin typeface="Myanmar Sangam MN"/>
                <a:cs typeface="Myanmar Sangam MN"/>
              </a:rPr>
              <a:t>REFLECT PROSPECT’S WORLD</a:t>
            </a:r>
            <a:endParaRPr lang="en-US" sz="2400" dirty="0" smtClean="0">
              <a:solidFill>
                <a:srgbClr val="FFFFFF"/>
              </a:solidFill>
              <a:latin typeface="Myanmar Sangam MN"/>
              <a:cs typeface="Myanmar Sangam MN"/>
            </a:endParaRPr>
          </a:p>
          <a:p>
            <a:pPr marL="914400" lvl="1" indent="-457200">
              <a:buFont typeface="+mj-lt"/>
              <a:buAutoNum type="arabicParenR"/>
            </a:pPr>
            <a:r>
              <a:rPr lang="en-US" sz="2400" dirty="0" smtClean="0">
                <a:solidFill>
                  <a:srgbClr val="FFFFFF"/>
                </a:solidFill>
                <a:latin typeface="Myanmar Sangam MN"/>
                <a:cs typeface="Myanmar Sangam MN"/>
              </a:rPr>
              <a:t>TRIGGER VISUAL PROCESSING RESPONSE</a:t>
            </a:r>
            <a:endParaRPr lang="en-US" sz="2400" dirty="0" smtClean="0">
              <a:solidFill>
                <a:srgbClr val="FFFFFF"/>
              </a:solidFill>
              <a:latin typeface="Myanmar Sangam MN"/>
              <a:cs typeface="Myanmar Sangam MN"/>
            </a:endParaRPr>
          </a:p>
          <a:p>
            <a:pPr marL="285750" indent="-285750">
              <a:buFont typeface="Wingdings" charset="2"/>
              <a:buChar char=""/>
            </a:pPr>
            <a:r>
              <a:rPr lang="en-US" sz="2400" dirty="0" smtClean="0">
                <a:solidFill>
                  <a:srgbClr val="FFFFFF"/>
                </a:solidFill>
                <a:latin typeface="Myanmar Sangam MN"/>
                <a:cs typeface="Myanmar Sangam MN"/>
              </a:rPr>
              <a:t>Affirm contrasts – Life Before/After or With/Without Product</a:t>
            </a:r>
            <a:endParaRPr lang="en-US" sz="2400" dirty="0" smtClean="0">
              <a:solidFill>
                <a:srgbClr val="FFFFFF"/>
              </a:solidFill>
              <a:latin typeface="Myanmar Sangam MN"/>
              <a:cs typeface="Myanmar Sangam MN"/>
            </a:endParaRPr>
          </a:p>
        </p:txBody>
      </p:sp>
      <p:pic>
        <p:nvPicPr>
          <p:cNvPr id="6" name="Picture 5" descr="Screen Shot 2013-07-31 at 8.03.54 PM.png"/>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90157" y="1440381"/>
            <a:ext cx="3498740" cy="5179056"/>
          </a:xfrm>
          <a:prstGeom prst="rect">
            <a:avLst/>
          </a:prstGeom>
        </p:spPr>
      </p:pic>
    </p:spTree>
    <p:extLst>
      <p:ext uri="{BB962C8B-B14F-4D97-AF65-F5344CB8AC3E}">
        <p14:creationId xmlns:p14="http://schemas.microsoft.com/office/powerpoint/2010/main" val="1427976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dissolv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566407" y="34323"/>
            <a:ext cx="3192462" cy="1107996"/>
          </a:xfrm>
          <a:prstGeom prst="rect">
            <a:avLst/>
          </a:prstGeom>
          <a:noFill/>
        </p:spPr>
        <p:txBody>
          <a:bodyPr wrap="square"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Claims</a:t>
            </a:r>
            <a:endParaRPr lang="en-US" sz="6600" dirty="0"/>
          </a:p>
        </p:txBody>
      </p:sp>
      <p:sp>
        <p:nvSpPr>
          <p:cNvPr id="3" name="Title 3"/>
          <p:cNvSpPr txBox="1">
            <a:spLocks/>
          </p:cNvSpPr>
          <p:nvPr/>
        </p:nvSpPr>
        <p:spPr>
          <a:xfrm>
            <a:off x="5129894" y="34323"/>
            <a:ext cx="3192462" cy="1107996"/>
          </a:xfrm>
          <a:prstGeom prst="rect">
            <a:avLst/>
          </a:prstGeom>
          <a:noFill/>
        </p:spPr>
        <p:txBody>
          <a:bodyPr wrap="square"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Proofs</a:t>
            </a:r>
            <a:endParaRPr lang="en-US" sz="6600" dirty="0"/>
          </a:p>
        </p:txBody>
      </p:sp>
      <p:cxnSp>
        <p:nvCxnSpPr>
          <p:cNvPr id="5" name="Straight Connector 4"/>
          <p:cNvCxnSpPr/>
          <p:nvPr/>
        </p:nvCxnSpPr>
        <p:spPr>
          <a:xfrm flipH="1">
            <a:off x="4393927" y="188772"/>
            <a:ext cx="34328" cy="6521213"/>
          </a:xfrm>
          <a:prstGeom prst="line">
            <a:avLst/>
          </a:prstGeom>
          <a:ln w="762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57458" y="1447006"/>
            <a:ext cx="3947667" cy="4524315"/>
          </a:xfrm>
          <a:prstGeom prst="rect">
            <a:avLst/>
          </a:prstGeom>
          <a:noFill/>
        </p:spPr>
        <p:txBody>
          <a:bodyPr wrap="square" rtlCol="0">
            <a:spAutoFit/>
          </a:bodyPr>
          <a:lstStyle/>
          <a:p>
            <a:pPr marL="285750" indent="-285750">
              <a:buFont typeface="Wingdings" charset="2"/>
              <a:buChar char=""/>
            </a:pPr>
            <a:r>
              <a:rPr lang="en-US" sz="2400" dirty="0" smtClean="0">
                <a:solidFill>
                  <a:srgbClr val="FFFFFF"/>
                </a:solidFill>
              </a:rPr>
              <a:t>YOUR (3) MAIN SELLING POINTS THAT SOLVE THE MOST FRUSTRATING PAINS</a:t>
            </a:r>
          </a:p>
          <a:p>
            <a:endParaRPr lang="en-US" sz="2400" dirty="0" smtClean="0">
              <a:solidFill>
                <a:srgbClr val="FFFFFF"/>
              </a:solidFill>
            </a:endParaRPr>
          </a:p>
          <a:p>
            <a:pPr marL="285750" indent="-285750">
              <a:buFont typeface="Wingdings" charset="2"/>
              <a:buChar char=""/>
            </a:pPr>
            <a:r>
              <a:rPr lang="en-US" sz="2400" dirty="0" smtClean="0">
                <a:solidFill>
                  <a:srgbClr val="FFFFFF"/>
                </a:solidFill>
              </a:rPr>
              <a:t>MAKE YOUR CLAIMS MEMORABLE THROUGH REPITITION</a:t>
            </a:r>
          </a:p>
          <a:p>
            <a:endParaRPr lang="en-US" sz="2400" dirty="0" smtClean="0">
              <a:solidFill>
                <a:srgbClr val="FFFFFF"/>
              </a:solidFill>
            </a:endParaRPr>
          </a:p>
          <a:p>
            <a:pPr marL="285750" indent="-285750">
              <a:buFont typeface="Wingdings" charset="2"/>
              <a:buChar char=""/>
            </a:pPr>
            <a:r>
              <a:rPr lang="en-US" sz="2400" dirty="0" smtClean="0">
                <a:solidFill>
                  <a:srgbClr val="FFFFFF"/>
                </a:solidFill>
              </a:rPr>
              <a:t>WORDSMITH YOUR CLAIMS TO BE AS SHORT AND SIMPLE AS POSSIBLE</a:t>
            </a:r>
          </a:p>
          <a:p>
            <a:endParaRPr lang="en-US" sz="2400" dirty="0">
              <a:solidFill>
                <a:srgbClr val="FFFFFF"/>
              </a:solidFill>
            </a:endParaRPr>
          </a:p>
        </p:txBody>
      </p:sp>
      <p:sp>
        <p:nvSpPr>
          <p:cNvPr id="9" name="Cloud 8"/>
          <p:cNvSpPr/>
          <p:nvPr/>
        </p:nvSpPr>
        <p:spPr>
          <a:xfrm>
            <a:off x="4548398" y="1966051"/>
            <a:ext cx="4475454" cy="3385402"/>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smtClean="0">
                <a:solidFill>
                  <a:schemeClr val="tx1"/>
                </a:solidFill>
                <a:latin typeface="Myanmar Sangam MN"/>
                <a:cs typeface="Myanmar Sangam MN"/>
              </a:rPr>
              <a:t>Delivering tangible proofs of gain is where you should spend 70% of your selling effort </a:t>
            </a:r>
            <a:endParaRPr lang="en-US" sz="2800" dirty="0">
              <a:solidFill>
                <a:schemeClr val="tx1"/>
              </a:solidFill>
              <a:latin typeface="Myanmar Sangam MN"/>
              <a:cs typeface="Myanmar Sangam MN"/>
            </a:endParaRPr>
          </a:p>
        </p:txBody>
      </p:sp>
      <p:pic>
        <p:nvPicPr>
          <p:cNvPr id="8" name="Picture 7" descr="Screen Shot 2013-07-31 at 8.15.33 PM.png"/>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05965" y="1193063"/>
            <a:ext cx="3947667" cy="5245713"/>
          </a:xfrm>
          <a:prstGeom prst="rect">
            <a:avLst/>
          </a:prstGeom>
        </p:spPr>
      </p:pic>
    </p:spTree>
    <p:extLst>
      <p:ext uri="{BB962C8B-B14F-4D97-AF65-F5344CB8AC3E}">
        <p14:creationId xmlns:p14="http://schemas.microsoft.com/office/powerpoint/2010/main" val="1427976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8"/>
                                        </p:tgtEl>
                                        <p:attrNameLst>
                                          <p:attrName>ppt_w</p:attrName>
                                        </p:attrNameLst>
                                      </p:cBhvr>
                                      <p:tavLst>
                                        <p:tav tm="0">
                                          <p:val>
                                            <p:strVal val="ppt_w"/>
                                          </p:val>
                                        </p:tav>
                                        <p:tav tm="100000">
                                          <p:val>
                                            <p:fltVal val="0"/>
                                          </p:val>
                                        </p:tav>
                                      </p:tavLst>
                                    </p:anim>
                                    <p:anim calcmode="lin" valueType="num">
                                      <p:cBhvr>
                                        <p:cTn id="12" dur="500"/>
                                        <p:tgtEl>
                                          <p:spTgt spid="8"/>
                                        </p:tgtEl>
                                        <p:attrNameLst>
                                          <p:attrName>ppt_h</p:attrName>
                                        </p:attrNameLst>
                                      </p:cBhvr>
                                      <p:tavLst>
                                        <p:tav tm="0">
                                          <p:val>
                                            <p:strVal val="ppt_h"/>
                                          </p:val>
                                        </p:tav>
                                        <p:tav tm="100000">
                                          <p:val>
                                            <p:fltVal val="0"/>
                                          </p:val>
                                        </p:tav>
                                      </p:tavLst>
                                    </p:anim>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566407" y="34323"/>
            <a:ext cx="3192462" cy="1446550"/>
          </a:xfrm>
          <a:prstGeom prst="rect">
            <a:avLst/>
          </a:prstGeom>
          <a:noFill/>
        </p:spPr>
        <p:txBody>
          <a:bodyPr wrap="square"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Handling </a:t>
            </a:r>
          </a:p>
          <a:p>
            <a:r>
              <a:rPr lang="en-US"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Objections</a:t>
            </a:r>
            <a:endParaRPr lang="en-US" dirty="0"/>
          </a:p>
        </p:txBody>
      </p:sp>
      <p:sp>
        <p:nvSpPr>
          <p:cNvPr id="3" name="Title 3"/>
          <p:cNvSpPr txBox="1">
            <a:spLocks/>
          </p:cNvSpPr>
          <p:nvPr/>
        </p:nvSpPr>
        <p:spPr>
          <a:xfrm>
            <a:off x="5129894" y="274579"/>
            <a:ext cx="3192462" cy="830997"/>
          </a:xfrm>
          <a:prstGeom prst="rect">
            <a:avLst/>
          </a:prstGeom>
          <a:noFill/>
        </p:spPr>
        <p:txBody>
          <a:bodyPr wrap="square"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8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Close</a:t>
            </a:r>
            <a:endParaRPr lang="en-US" sz="4800" dirty="0"/>
          </a:p>
        </p:txBody>
      </p:sp>
      <p:cxnSp>
        <p:nvCxnSpPr>
          <p:cNvPr id="4" name="Straight Connector 3"/>
          <p:cNvCxnSpPr/>
          <p:nvPr/>
        </p:nvCxnSpPr>
        <p:spPr>
          <a:xfrm flipH="1">
            <a:off x="4393927" y="188772"/>
            <a:ext cx="34328" cy="6521213"/>
          </a:xfrm>
          <a:prstGeom prst="line">
            <a:avLst/>
          </a:prstGeom>
          <a:ln w="76200" cmpd="sng">
            <a:solidFill>
              <a:schemeClr val="bg1"/>
            </a:solidFill>
          </a:ln>
        </p:spPr>
        <p:style>
          <a:lnRef idx="2">
            <a:schemeClr val="accent1"/>
          </a:lnRef>
          <a:fillRef idx="0">
            <a:schemeClr val="accent1"/>
          </a:fillRef>
          <a:effectRef idx="1">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3948970200"/>
              </p:ext>
            </p:extLst>
          </p:nvPr>
        </p:nvGraphicFramePr>
        <p:xfrm>
          <a:off x="257457" y="1826026"/>
          <a:ext cx="3776031" cy="4523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685710" y="1499719"/>
            <a:ext cx="4290943" cy="5262979"/>
          </a:xfrm>
          <a:prstGeom prst="rect">
            <a:avLst/>
          </a:prstGeom>
          <a:noFill/>
        </p:spPr>
        <p:txBody>
          <a:bodyPr wrap="square" rtlCol="0">
            <a:spAutoFit/>
          </a:bodyPr>
          <a:lstStyle/>
          <a:p>
            <a:pPr marL="342900" indent="-342900">
              <a:buFont typeface="+mj-ea"/>
              <a:buAutoNum type="circleNumDbPlain"/>
            </a:pPr>
            <a:r>
              <a:rPr lang="en-US" sz="2400" dirty="0" smtClean="0">
                <a:solidFill>
                  <a:schemeClr val="bg1"/>
                </a:solidFill>
                <a:latin typeface="Myanmar Sangam MN"/>
                <a:cs typeface="Myanmar Sangam MN"/>
              </a:rPr>
              <a:t>Repeat your claims one final time</a:t>
            </a:r>
          </a:p>
          <a:p>
            <a:pPr marL="342900" indent="-342900">
              <a:buFont typeface="+mj-ea"/>
              <a:buAutoNum type="circleNumDbPlain"/>
            </a:pPr>
            <a:r>
              <a:rPr lang="en-US" sz="2400" dirty="0" smtClean="0">
                <a:solidFill>
                  <a:schemeClr val="bg1"/>
                </a:solidFill>
                <a:latin typeface="Myanmar Sangam MN"/>
                <a:cs typeface="Myanmar Sangam MN"/>
              </a:rPr>
              <a:t>Ask for positive public feedback: “What do you think?”</a:t>
            </a:r>
          </a:p>
          <a:p>
            <a:pPr marL="342900" indent="-342900">
              <a:buFont typeface="+mj-ea"/>
              <a:buAutoNum type="circleNumDbPlain"/>
            </a:pPr>
            <a:r>
              <a:rPr lang="en-US" sz="2400" dirty="0" smtClean="0">
                <a:solidFill>
                  <a:schemeClr val="bg1"/>
                </a:solidFill>
                <a:latin typeface="Myanmar Sangam MN"/>
                <a:cs typeface="Myanmar Sangam MN"/>
              </a:rPr>
              <a:t>A positive public statement makes it more likely that they will follow up with a commitment to buy, according to the Law of Consistency</a:t>
            </a:r>
          </a:p>
          <a:p>
            <a:pPr marL="342900" indent="-342900">
              <a:buFont typeface="+mj-ea"/>
              <a:buAutoNum type="circleNumDbPlain"/>
            </a:pPr>
            <a:r>
              <a:rPr lang="en-US" sz="2400" dirty="0" smtClean="0">
                <a:solidFill>
                  <a:schemeClr val="bg1"/>
                </a:solidFill>
                <a:latin typeface="Myanmar Sangam MN"/>
                <a:cs typeface="Myanmar Sangam MN"/>
              </a:rPr>
              <a:t>And for the next step, ask: “Where do we go from here?”</a:t>
            </a:r>
          </a:p>
        </p:txBody>
      </p:sp>
    </p:spTree>
    <p:extLst>
      <p:ext uri="{BB962C8B-B14F-4D97-AF65-F5344CB8AC3E}">
        <p14:creationId xmlns:p14="http://schemas.microsoft.com/office/powerpoint/2010/main" val="1427976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138103" y="291373"/>
            <a:ext cx="7174999"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Impact Boosters</a:t>
            </a:r>
            <a:endParaRPr lang="en-US" sz="6600"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2747" b="99460" l="4550" r="90000">
                        <a14:foregroundMark x1="33559" y1="74381" x2="52432" y2="82846"/>
                        <a14:foregroundMark x1="44324" y1="82530" x2="34550" y2="76317"/>
                      </a14:backgroundRemoval>
                    </a14:imgEffect>
                  </a14:imgLayer>
                </a14:imgProps>
              </a:ext>
            </a:extLst>
          </a:blip>
          <a:stretch>
            <a:fillRect/>
          </a:stretch>
        </p:blipFill>
        <p:spPr>
          <a:xfrm>
            <a:off x="2059653" y="1399369"/>
            <a:ext cx="5268872" cy="5271246"/>
          </a:xfrm>
          <a:prstGeom prst="rect">
            <a:avLst/>
          </a:prstGeom>
        </p:spPr>
      </p:pic>
      <p:sp>
        <p:nvSpPr>
          <p:cNvPr id="4" name="TextBox 3"/>
          <p:cNvSpPr txBox="1"/>
          <p:nvPr/>
        </p:nvSpPr>
        <p:spPr>
          <a:xfrm>
            <a:off x="3621555" y="3449379"/>
            <a:ext cx="2196963" cy="1446550"/>
          </a:xfrm>
          <a:prstGeom prst="rect">
            <a:avLst/>
          </a:prstGeom>
          <a:noFill/>
        </p:spPr>
        <p:txBody>
          <a:bodyPr wrap="square" rtlCol="0">
            <a:spAutoFit/>
          </a:bodyPr>
          <a:lstStyle/>
          <a:p>
            <a:r>
              <a:rPr lang="en-US" sz="8800" dirty="0" smtClean="0"/>
              <a:t>YOU</a:t>
            </a:r>
            <a:endParaRPr lang="en-US" sz="8800" dirty="0"/>
          </a:p>
        </p:txBody>
      </p:sp>
      <p:sp>
        <p:nvSpPr>
          <p:cNvPr id="5" name="Rectangle 4"/>
          <p:cNvSpPr/>
          <p:nvPr/>
        </p:nvSpPr>
        <p:spPr>
          <a:xfrm>
            <a:off x="657991" y="1905769"/>
            <a:ext cx="2500144" cy="954107"/>
          </a:xfrm>
          <a:prstGeom prst="rect">
            <a:avLst/>
          </a:prstGeom>
        </p:spPr>
        <p:txBody>
          <a:bodyPr wrap="square">
            <a:spAutoFit/>
          </a:bodyPr>
          <a:lstStyle/>
          <a:p>
            <a:pPr lvl="0"/>
            <a:r>
              <a:rPr lang="en-US" sz="2800" b="1" dirty="0" smtClean="0">
                <a:solidFill>
                  <a:prstClr val="white"/>
                </a:solidFill>
                <a:latin typeface="Myanmar Sangam MN"/>
                <a:cs typeface="Myanmar Sangam MN"/>
              </a:rPr>
              <a:t>1. Wording with “YOU”</a:t>
            </a:r>
            <a:endParaRPr lang="en-US" sz="3200" b="1" dirty="0">
              <a:solidFill>
                <a:prstClr val="white"/>
              </a:solidFill>
              <a:latin typeface="Myanmar Sangam MN"/>
              <a:cs typeface="Myanmar Sangam MN"/>
            </a:endParaRPr>
          </a:p>
        </p:txBody>
      </p:sp>
    </p:spTree>
    <p:extLst>
      <p:ext uri="{BB962C8B-B14F-4D97-AF65-F5344CB8AC3E}">
        <p14:creationId xmlns:p14="http://schemas.microsoft.com/office/powerpoint/2010/main" val="650905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440" t="9008" b="9916"/>
          <a:stretch/>
        </p:blipFill>
        <p:spPr>
          <a:xfrm>
            <a:off x="137312" y="1166951"/>
            <a:ext cx="8920871" cy="5560194"/>
          </a:xfrm>
          <a:prstGeom prst="rect">
            <a:avLst/>
          </a:prstGeom>
        </p:spPr>
      </p:pic>
      <p:sp>
        <p:nvSpPr>
          <p:cNvPr id="3" name="TextBox 2"/>
          <p:cNvSpPr txBox="1"/>
          <p:nvPr/>
        </p:nvSpPr>
        <p:spPr>
          <a:xfrm>
            <a:off x="2158585" y="58955"/>
            <a:ext cx="4376506" cy="1107996"/>
          </a:xfrm>
          <a:prstGeom prst="rect">
            <a:avLst/>
          </a:prstGeom>
          <a:noFill/>
        </p:spPr>
        <p:txBody>
          <a:bodyPr wrap="none" rtlCol="0">
            <a:spAutoFit/>
          </a:body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CHASM</a:t>
            </a:r>
            <a:endParaRPr lang="en-US" sz="6600" dirty="0"/>
          </a:p>
        </p:txBody>
      </p:sp>
    </p:spTree>
    <p:extLst>
      <p:ext uri="{BB962C8B-B14F-4D97-AF65-F5344CB8AC3E}">
        <p14:creationId xmlns:p14="http://schemas.microsoft.com/office/powerpoint/2010/main" val="19528725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71638" y="1905769"/>
            <a:ext cx="3467082" cy="2369880"/>
          </a:xfrm>
          <a:prstGeom prst="rect">
            <a:avLst/>
          </a:prstGeom>
        </p:spPr>
        <p:txBody>
          <a:bodyPr wrap="square">
            <a:spAutoFit/>
          </a:bodyPr>
          <a:lstStyle/>
          <a:p>
            <a:pPr lvl="0"/>
            <a:r>
              <a:rPr lang="en-US" sz="2800" b="1" dirty="0">
                <a:solidFill>
                  <a:prstClr val="white"/>
                </a:solidFill>
                <a:latin typeface="Myanmar Sangam MN"/>
                <a:cs typeface="Myanmar Sangam MN"/>
              </a:rPr>
              <a:t>2</a:t>
            </a:r>
            <a:r>
              <a:rPr lang="en-US" sz="2800" b="1" dirty="0" smtClean="0">
                <a:solidFill>
                  <a:prstClr val="white"/>
                </a:solidFill>
                <a:latin typeface="Myanmar Sangam MN"/>
                <a:cs typeface="Myanmar Sangam MN"/>
              </a:rPr>
              <a:t>. YOUR Credibility</a:t>
            </a:r>
          </a:p>
          <a:p>
            <a:pPr marL="971550" lvl="1" indent="-514350">
              <a:buFont typeface="+mj-ea"/>
              <a:buAutoNum type="circleNumDbPlain"/>
            </a:pPr>
            <a:r>
              <a:rPr lang="en-US" sz="2000" b="1" dirty="0" smtClean="0">
                <a:solidFill>
                  <a:prstClr val="white"/>
                </a:solidFill>
                <a:latin typeface="Myanmar Sangam MN"/>
                <a:cs typeface="Myanmar Sangam MN"/>
              </a:rPr>
              <a:t>Your creativity</a:t>
            </a:r>
          </a:p>
          <a:p>
            <a:pPr marL="971550" lvl="1" indent="-514350">
              <a:buFont typeface="+mj-ea"/>
              <a:buAutoNum type="circleNumDbPlain"/>
            </a:pPr>
            <a:r>
              <a:rPr lang="en-US" sz="2000" b="1" dirty="0" smtClean="0">
                <a:solidFill>
                  <a:prstClr val="white"/>
                </a:solidFill>
                <a:latin typeface="Myanmar Sangam MN"/>
                <a:cs typeface="Myanmar Sangam MN"/>
              </a:rPr>
              <a:t>Your fearlessness</a:t>
            </a:r>
          </a:p>
          <a:p>
            <a:pPr marL="971550" lvl="1" indent="-514350">
              <a:buFont typeface="+mj-ea"/>
              <a:buAutoNum type="circleNumDbPlain"/>
            </a:pPr>
            <a:r>
              <a:rPr lang="en-US" sz="2000" b="1" dirty="0" smtClean="0">
                <a:solidFill>
                  <a:prstClr val="white"/>
                </a:solidFill>
                <a:latin typeface="Myanmar Sangam MN"/>
                <a:cs typeface="Myanmar Sangam MN"/>
              </a:rPr>
              <a:t>Your passion</a:t>
            </a:r>
          </a:p>
          <a:p>
            <a:pPr marL="971550" lvl="1" indent="-514350">
              <a:buFont typeface="+mj-ea"/>
              <a:buAutoNum type="circleNumDbPlain"/>
            </a:pPr>
            <a:r>
              <a:rPr lang="en-US" sz="2000" b="1" dirty="0" smtClean="0">
                <a:solidFill>
                  <a:prstClr val="white"/>
                </a:solidFill>
                <a:latin typeface="Myanmar Sangam MN"/>
                <a:cs typeface="Myanmar Sangam MN"/>
              </a:rPr>
              <a:t>Your integrity</a:t>
            </a:r>
          </a:p>
          <a:p>
            <a:pPr marL="971550" lvl="1" indent="-514350">
              <a:buFont typeface="+mj-ea"/>
              <a:buAutoNum type="circleNumDbPlain"/>
            </a:pPr>
            <a:r>
              <a:rPr lang="en-US" sz="2000" b="1" dirty="0" smtClean="0">
                <a:solidFill>
                  <a:prstClr val="white"/>
                </a:solidFill>
                <a:latin typeface="Myanmar Sangam MN"/>
                <a:cs typeface="Myanmar Sangam MN"/>
              </a:rPr>
              <a:t>Your similarity</a:t>
            </a:r>
          </a:p>
          <a:p>
            <a:pPr marL="971550" lvl="1" indent="-514350">
              <a:buFont typeface="+mj-ea"/>
              <a:buAutoNum type="circleNumDbPlain"/>
            </a:pPr>
            <a:r>
              <a:rPr lang="en-US" sz="2000" b="1" dirty="0" smtClean="0">
                <a:solidFill>
                  <a:prstClr val="white"/>
                </a:solidFill>
                <a:latin typeface="Myanmar Sangam MN"/>
                <a:cs typeface="Myanmar Sangam MN"/>
              </a:rPr>
              <a:t>Your expressiveness</a:t>
            </a:r>
            <a:endParaRPr lang="en-US" sz="2000" b="1" dirty="0">
              <a:solidFill>
                <a:prstClr val="white"/>
              </a:solidFill>
              <a:latin typeface="Myanmar Sangam MN"/>
              <a:cs typeface="Myanmar Sangam MN"/>
            </a:endParaRPr>
          </a:p>
        </p:txBody>
      </p:sp>
      <p:sp>
        <p:nvSpPr>
          <p:cNvPr id="3" name="TextBox 2"/>
          <p:cNvSpPr txBox="1"/>
          <p:nvPr/>
        </p:nvSpPr>
        <p:spPr>
          <a:xfrm>
            <a:off x="1138103" y="291373"/>
            <a:ext cx="7174999"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Impact Boosters</a:t>
            </a:r>
            <a:endParaRPr lang="en-US" sz="6600" dirty="0"/>
          </a:p>
        </p:txBody>
      </p:sp>
      <p:pic>
        <p:nvPicPr>
          <p:cNvPr id="4" name="Picture 3"/>
          <p:cNvPicPr>
            <a:picLocks noChangeAspect="1"/>
          </p:cNvPicPr>
          <p:nvPr/>
        </p:nvPicPr>
        <p:blipFill>
          <a:blip r:embed="rId3"/>
          <a:stretch>
            <a:fillRect/>
          </a:stretch>
        </p:blipFill>
        <p:spPr>
          <a:xfrm>
            <a:off x="3758867" y="2541212"/>
            <a:ext cx="5127677" cy="3468873"/>
          </a:xfrm>
          <a:prstGeom prst="rect">
            <a:avLst/>
          </a:prstGeom>
        </p:spPr>
      </p:pic>
      <p:sp>
        <p:nvSpPr>
          <p:cNvPr id="5" name="Rounded Rectangle 4"/>
          <p:cNvSpPr/>
          <p:nvPr/>
        </p:nvSpPr>
        <p:spPr>
          <a:xfrm>
            <a:off x="308948" y="4530527"/>
            <a:ext cx="3175298" cy="202500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“To be trusted, look, feel, and sound like your prospects best friend.”</a:t>
            </a:r>
            <a:endParaRPr lang="en-US" sz="2400" dirty="0"/>
          </a:p>
        </p:txBody>
      </p:sp>
    </p:spTree>
    <p:extLst>
      <p:ext uri="{BB962C8B-B14F-4D97-AF65-F5344CB8AC3E}">
        <p14:creationId xmlns:p14="http://schemas.microsoft.com/office/powerpoint/2010/main" val="2514930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p:tgtEl>
                                          <p:spTgt spid="2">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324A"/>
        </a:solidFill>
        <a:effectLst/>
      </p:bgPr>
    </p:bg>
    <p:spTree>
      <p:nvGrpSpPr>
        <p:cNvPr id="1" name=""/>
        <p:cNvGrpSpPr/>
        <p:nvPr/>
      </p:nvGrpSpPr>
      <p:grpSpPr>
        <a:xfrm>
          <a:off x="0" y="0"/>
          <a:ext cx="0" cy="0"/>
          <a:chOff x="0" y="0"/>
          <a:chExt cx="0" cy="0"/>
        </a:xfrm>
      </p:grpSpPr>
      <p:sp>
        <p:nvSpPr>
          <p:cNvPr id="2" name="TextBox 1"/>
          <p:cNvSpPr txBox="1"/>
          <p:nvPr/>
        </p:nvSpPr>
        <p:spPr>
          <a:xfrm>
            <a:off x="1138103" y="291373"/>
            <a:ext cx="7174999"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Impact Boosters</a:t>
            </a:r>
            <a:endParaRPr lang="en-US" sz="6600" dirty="0"/>
          </a:p>
        </p:txBody>
      </p:sp>
      <p:sp>
        <p:nvSpPr>
          <p:cNvPr id="3" name="Rectangle 2"/>
          <p:cNvSpPr/>
          <p:nvPr/>
        </p:nvSpPr>
        <p:spPr>
          <a:xfrm>
            <a:off x="3537251" y="1715648"/>
            <a:ext cx="4775851" cy="1754327"/>
          </a:xfrm>
          <a:prstGeom prst="rect">
            <a:avLst/>
          </a:prstGeom>
        </p:spPr>
        <p:txBody>
          <a:bodyPr wrap="square">
            <a:spAutoFit/>
          </a:bodyPr>
          <a:lstStyle/>
          <a:p>
            <a:pPr lvl="0"/>
            <a:r>
              <a:rPr lang="en-US" sz="2800" b="1" dirty="0" smtClean="0">
                <a:solidFill>
                  <a:prstClr val="white"/>
                </a:solidFill>
                <a:latin typeface="Myanmar Sangam MN"/>
                <a:cs typeface="Myanmar Sangam MN"/>
              </a:rPr>
              <a:t>3. CONTRAST</a:t>
            </a:r>
          </a:p>
          <a:p>
            <a:pPr marL="971550" lvl="1" indent="-514350">
              <a:buFont typeface="+mj-ea"/>
              <a:buAutoNum type="circleNumDbPlain"/>
            </a:pPr>
            <a:r>
              <a:rPr lang="en-US" sz="2000" b="1" dirty="0" smtClean="0">
                <a:solidFill>
                  <a:prstClr val="white"/>
                </a:solidFill>
                <a:latin typeface="Myanmar Sangam MN"/>
                <a:cs typeface="Myanmar Sangam MN"/>
              </a:rPr>
              <a:t>Before/After</a:t>
            </a:r>
          </a:p>
          <a:p>
            <a:pPr marL="971550" lvl="1" indent="-514350">
              <a:buFont typeface="+mj-ea"/>
              <a:buAutoNum type="circleNumDbPlain"/>
            </a:pPr>
            <a:r>
              <a:rPr lang="en-US" sz="2000" b="1" dirty="0" smtClean="0">
                <a:solidFill>
                  <a:prstClr val="white"/>
                </a:solidFill>
                <a:latin typeface="Myanmar Sangam MN"/>
                <a:cs typeface="Myanmar Sangam MN"/>
              </a:rPr>
              <a:t>Without/With your solution</a:t>
            </a:r>
          </a:p>
          <a:p>
            <a:pPr marL="971550" lvl="1" indent="-514350">
              <a:buFont typeface="+mj-ea"/>
              <a:buAutoNum type="circleNumDbPlain"/>
            </a:pPr>
            <a:r>
              <a:rPr lang="en-US" sz="2000" b="1" dirty="0" smtClean="0">
                <a:solidFill>
                  <a:prstClr val="white"/>
                </a:solidFill>
                <a:latin typeface="Myanmar Sangam MN"/>
                <a:cs typeface="Myanmar Sangam MN"/>
              </a:rPr>
              <a:t>You/Your competitors</a:t>
            </a:r>
          </a:p>
          <a:p>
            <a:pPr marL="971550" lvl="1" indent="-514350">
              <a:buFont typeface="+mj-ea"/>
              <a:buAutoNum type="circleNumDbPlain"/>
            </a:pPr>
            <a:r>
              <a:rPr lang="en-US" sz="2000" b="1" dirty="0" smtClean="0">
                <a:solidFill>
                  <a:prstClr val="white"/>
                </a:solidFill>
                <a:latin typeface="Myanmar Sangam MN"/>
                <a:cs typeface="Myanmar Sangam MN"/>
              </a:rPr>
              <a:t>Now/Later</a:t>
            </a:r>
          </a:p>
        </p:txBody>
      </p:sp>
      <p:sp>
        <p:nvSpPr>
          <p:cNvPr id="4" name="Rounded Rectangle 3"/>
          <p:cNvSpPr/>
          <p:nvPr/>
        </p:nvSpPr>
        <p:spPr>
          <a:xfrm>
            <a:off x="5137804" y="4273111"/>
            <a:ext cx="3175298" cy="202500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smtClean="0">
                <a:solidFill>
                  <a:srgbClr val="000000"/>
                </a:solidFill>
              </a:rPr>
              <a:t>“Sharp contrast helps your prospect’s old brain make a decision more quickly and easily.”</a:t>
            </a:r>
            <a:endParaRPr lang="en-US" sz="2400" dirty="0">
              <a:solidFill>
                <a:srgbClr val="000000"/>
              </a:solidFill>
            </a:endParaRP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foregroundMark x1="75000" y1="34375" x2="76563" y2="23438"/>
                        <a14:foregroundMark x1="49063" y1="18750" x2="52188" y2="27187"/>
                      </a14:backgroundRemoval>
                    </a14:imgEffect>
                  </a14:imgLayer>
                </a14:imgProps>
              </a:ext>
            </a:extLst>
          </a:blip>
          <a:srcRect l="774" t="753" r="1847" b="3080"/>
          <a:stretch/>
        </p:blipFill>
        <p:spPr>
          <a:xfrm rot="5400000">
            <a:off x="1548" y="2899040"/>
            <a:ext cx="3957412" cy="3960508"/>
          </a:xfrm>
          <a:prstGeom prst="rect">
            <a:avLst/>
          </a:prstGeom>
        </p:spPr>
      </p:pic>
    </p:spTree>
    <p:extLst>
      <p:ext uri="{BB962C8B-B14F-4D97-AF65-F5344CB8AC3E}">
        <p14:creationId xmlns:p14="http://schemas.microsoft.com/office/powerpoint/2010/main" val="3371018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up)">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138103" y="291373"/>
            <a:ext cx="7174999"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Impact Boosters</a:t>
            </a:r>
            <a:endParaRPr lang="en-US" sz="6600" dirty="0"/>
          </a:p>
        </p:txBody>
      </p:sp>
      <p:sp>
        <p:nvSpPr>
          <p:cNvPr id="3" name="TextBox 2"/>
          <p:cNvSpPr txBox="1"/>
          <p:nvPr/>
        </p:nvSpPr>
        <p:spPr>
          <a:xfrm>
            <a:off x="1138103" y="1416530"/>
            <a:ext cx="2797695" cy="584776"/>
          </a:xfrm>
          <a:prstGeom prst="rect">
            <a:avLst/>
          </a:prstGeom>
          <a:noFill/>
        </p:spPr>
        <p:txBody>
          <a:bodyPr wrap="square" rtlCol="0">
            <a:spAutoFit/>
          </a:bodyPr>
          <a:lstStyle/>
          <a:p>
            <a:r>
              <a:rPr lang="en-US" sz="3200" dirty="0" smtClean="0">
                <a:solidFill>
                  <a:schemeClr val="bg1"/>
                </a:solidFill>
                <a:latin typeface="Myanmar Sangam MN"/>
                <a:cs typeface="Myanmar Sangam MN"/>
              </a:rPr>
              <a:t>4. Emotion</a:t>
            </a:r>
            <a:endParaRPr lang="en-US" sz="3200" dirty="0">
              <a:solidFill>
                <a:schemeClr val="bg1"/>
              </a:solidFill>
              <a:latin typeface="Myanmar Sangam MN"/>
              <a:cs typeface="Myanmar Sangam MN"/>
            </a:endParaRPr>
          </a:p>
        </p:txBody>
      </p:sp>
      <p:sp>
        <p:nvSpPr>
          <p:cNvPr id="4" name="TextBox 3"/>
          <p:cNvSpPr txBox="1"/>
          <p:nvPr/>
        </p:nvSpPr>
        <p:spPr>
          <a:xfrm>
            <a:off x="5374334" y="1416530"/>
            <a:ext cx="3379190" cy="584776"/>
          </a:xfrm>
          <a:prstGeom prst="rect">
            <a:avLst/>
          </a:prstGeom>
          <a:noFill/>
        </p:spPr>
        <p:txBody>
          <a:bodyPr wrap="square" rtlCol="0">
            <a:spAutoFit/>
          </a:bodyPr>
          <a:lstStyle/>
          <a:p>
            <a:r>
              <a:rPr lang="en-US" sz="3200" dirty="0">
                <a:solidFill>
                  <a:schemeClr val="bg1"/>
                </a:solidFill>
                <a:latin typeface="Myanmar Sangam MN"/>
                <a:cs typeface="Myanmar Sangam MN"/>
              </a:rPr>
              <a:t>5</a:t>
            </a:r>
            <a:r>
              <a:rPr lang="en-US" sz="3200" dirty="0" smtClean="0">
                <a:solidFill>
                  <a:schemeClr val="bg1"/>
                </a:solidFill>
                <a:latin typeface="Myanmar Sangam MN"/>
                <a:cs typeface="Myanmar Sangam MN"/>
              </a:rPr>
              <a:t>. Learning Styles</a:t>
            </a:r>
            <a:endParaRPr lang="en-US" sz="3200" dirty="0">
              <a:solidFill>
                <a:schemeClr val="bg1"/>
              </a:solidFill>
              <a:latin typeface="Myanmar Sangam MN"/>
              <a:cs typeface="Myanmar Sangam MN"/>
            </a:endParaRPr>
          </a:p>
        </p:txBody>
      </p:sp>
      <p:pic>
        <p:nvPicPr>
          <p:cNvPr id="5" name="Picture 4"/>
          <p:cNvPicPr>
            <a:picLocks noChangeAspect="1"/>
          </p:cNvPicPr>
          <p:nvPr/>
        </p:nvPicPr>
        <p:blipFill>
          <a:blip r:embed="rId5"/>
          <a:stretch>
            <a:fillRect/>
          </a:stretch>
        </p:blipFill>
        <p:spPr>
          <a:xfrm>
            <a:off x="606064" y="2001306"/>
            <a:ext cx="3329734" cy="4474330"/>
          </a:xfrm>
          <a:prstGeom prst="rect">
            <a:avLst/>
          </a:prstGeom>
        </p:spPr>
      </p:pic>
      <p:sp>
        <p:nvSpPr>
          <p:cNvPr id="6" name="TextBox 5"/>
          <p:cNvSpPr txBox="1"/>
          <p:nvPr/>
        </p:nvSpPr>
        <p:spPr>
          <a:xfrm>
            <a:off x="5809377" y="1942773"/>
            <a:ext cx="3020824" cy="1569660"/>
          </a:xfrm>
          <a:prstGeom prst="rect">
            <a:avLst/>
          </a:prstGeom>
          <a:noFill/>
        </p:spPr>
        <p:txBody>
          <a:bodyPr wrap="square" rtlCol="0">
            <a:spAutoFit/>
          </a:bodyPr>
          <a:lstStyle/>
          <a:p>
            <a:r>
              <a:rPr lang="en-US" sz="9600" dirty="0" smtClean="0">
                <a:solidFill>
                  <a:srgbClr val="FFFFFF"/>
                </a:solidFill>
                <a:latin typeface="Myanmar Sangam MN"/>
                <a:cs typeface="Myanmar Sangam MN"/>
              </a:rPr>
              <a:t>bell</a:t>
            </a:r>
            <a:endParaRPr lang="en-US" dirty="0">
              <a:solidFill>
                <a:srgbClr val="FFFFFF"/>
              </a:solidFill>
              <a:latin typeface="Myanmar Sangam MN"/>
              <a:cs typeface="Myanmar Sangam MN"/>
            </a:endParaRPr>
          </a:p>
        </p:txBody>
      </p:sp>
      <p:pic>
        <p:nvPicPr>
          <p:cNvPr id="7" name="Picture 6"/>
          <p:cNvPicPr>
            <a:picLocks noChangeAspect="1"/>
          </p:cNvPicPr>
          <p:nvPr/>
        </p:nvPicPr>
        <p:blipFill>
          <a:blip r:embed="rId6"/>
          <a:stretch>
            <a:fillRect/>
          </a:stretch>
        </p:blipFill>
        <p:spPr>
          <a:xfrm>
            <a:off x="5230300" y="4218888"/>
            <a:ext cx="1995223" cy="1995223"/>
          </a:xfrm>
          <a:prstGeom prst="rect">
            <a:avLst/>
          </a:prstGeom>
        </p:spPr>
      </p:pic>
      <p:pic>
        <p:nvPicPr>
          <p:cNvPr id="8" name="bell-ring-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06702" y="5045558"/>
            <a:ext cx="812800" cy="812800"/>
          </a:xfrm>
          <a:prstGeom prst="rect">
            <a:avLst/>
          </a:prstGeom>
        </p:spPr>
      </p:pic>
    </p:spTree>
    <p:extLst>
      <p:ext uri="{BB962C8B-B14F-4D97-AF65-F5344CB8AC3E}">
        <p14:creationId xmlns:p14="http://schemas.microsoft.com/office/powerpoint/2010/main" val="3567294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1012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10126" fill="hold"/>
                                        <p:tgtEl>
                                          <p:spTgt spid="8"/>
                                        </p:tgtEl>
                                      </p:cBhvr>
                                    </p:cmd>
                                  </p:childTnLst>
                                </p:cTn>
                              </p:par>
                            </p:childTnLst>
                          </p:cTn>
                        </p:par>
                      </p:childTnLst>
                    </p:cTn>
                  </p:par>
                </p:childTnLst>
              </p:cTn>
              <p:nextCondLst>
                <p:cond evt="onClick" delay="0">
                  <p:tgtEl>
                    <p:spTgt spid="8"/>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138103" y="291373"/>
            <a:ext cx="7174999"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Impact Boosters</a:t>
            </a:r>
            <a:endParaRPr lang="en-US" sz="6600" dirty="0"/>
          </a:p>
        </p:txBody>
      </p:sp>
      <p:sp>
        <p:nvSpPr>
          <p:cNvPr id="3" name="TextBox 2"/>
          <p:cNvSpPr txBox="1"/>
          <p:nvPr/>
        </p:nvSpPr>
        <p:spPr>
          <a:xfrm>
            <a:off x="1369022" y="1915926"/>
            <a:ext cx="2797695" cy="584776"/>
          </a:xfrm>
          <a:prstGeom prst="rect">
            <a:avLst/>
          </a:prstGeom>
          <a:noFill/>
        </p:spPr>
        <p:txBody>
          <a:bodyPr wrap="square" rtlCol="0">
            <a:spAutoFit/>
          </a:bodyPr>
          <a:lstStyle/>
          <a:p>
            <a:r>
              <a:rPr lang="en-US" sz="3200" dirty="0">
                <a:solidFill>
                  <a:schemeClr val="bg1"/>
                </a:solidFill>
                <a:latin typeface="Myanmar Sangam MN"/>
                <a:cs typeface="Myanmar Sangam MN"/>
              </a:rPr>
              <a:t>6</a:t>
            </a:r>
            <a:r>
              <a:rPr lang="en-US" sz="3200" dirty="0" smtClean="0">
                <a:solidFill>
                  <a:schemeClr val="bg1"/>
                </a:solidFill>
                <a:latin typeface="Myanmar Sangam MN"/>
                <a:cs typeface="Myanmar Sangam MN"/>
              </a:rPr>
              <a:t>. Stories</a:t>
            </a:r>
            <a:endParaRPr lang="en-US" sz="3200" dirty="0">
              <a:solidFill>
                <a:schemeClr val="bg1"/>
              </a:solidFill>
              <a:latin typeface="Myanmar Sangam MN"/>
              <a:cs typeface="Myanmar Sangam MN"/>
            </a:endParaRPr>
          </a:p>
        </p:txBody>
      </p:sp>
      <p:sp>
        <p:nvSpPr>
          <p:cNvPr id="4" name="TextBox 3"/>
          <p:cNvSpPr txBox="1"/>
          <p:nvPr/>
        </p:nvSpPr>
        <p:spPr>
          <a:xfrm>
            <a:off x="5282111" y="1924988"/>
            <a:ext cx="3294899" cy="584776"/>
          </a:xfrm>
          <a:prstGeom prst="rect">
            <a:avLst/>
          </a:prstGeom>
          <a:noFill/>
        </p:spPr>
        <p:txBody>
          <a:bodyPr wrap="square" rtlCol="0">
            <a:spAutoFit/>
          </a:bodyPr>
          <a:lstStyle/>
          <a:p>
            <a:r>
              <a:rPr lang="en-US" sz="3200" dirty="0" smtClean="0">
                <a:solidFill>
                  <a:schemeClr val="bg1"/>
                </a:solidFill>
                <a:latin typeface="Myanmar Sangam MN"/>
                <a:cs typeface="Myanmar Sangam MN"/>
              </a:rPr>
              <a:t>7</a:t>
            </a:r>
            <a:r>
              <a:rPr lang="en-US" sz="3200" dirty="0" smtClean="0">
                <a:solidFill>
                  <a:schemeClr val="bg1"/>
                </a:solidFill>
                <a:latin typeface="Myanmar Sangam MN"/>
                <a:cs typeface="Myanmar Sangam MN"/>
              </a:rPr>
              <a:t>. Less is More</a:t>
            </a:r>
            <a:endParaRPr lang="en-US" sz="3200" dirty="0">
              <a:solidFill>
                <a:schemeClr val="bg1"/>
              </a:solidFill>
              <a:latin typeface="Myanmar Sangam MN"/>
              <a:cs typeface="Myanmar Sangam MN"/>
            </a:endParaRPr>
          </a:p>
        </p:txBody>
      </p:sp>
      <p:sp>
        <p:nvSpPr>
          <p:cNvPr id="5" name="Rounded Rectangle 4"/>
          <p:cNvSpPr/>
          <p:nvPr/>
        </p:nvSpPr>
        <p:spPr>
          <a:xfrm>
            <a:off x="296897" y="2523810"/>
            <a:ext cx="4057585" cy="308465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solidFill>
                  <a:schemeClr val="tx1"/>
                </a:solidFill>
              </a:rPr>
              <a:t>YOUR BRAIN CANNOT TELL THE DIFFERENCE BETWEEN REALITY AND A WELL-TOLD STORY</a:t>
            </a:r>
            <a:endParaRPr lang="en-US" sz="3200" dirty="0">
              <a:solidFill>
                <a:schemeClr val="tx1"/>
              </a:solidFill>
            </a:endParaRPr>
          </a:p>
        </p:txBody>
      </p:sp>
      <p:sp>
        <p:nvSpPr>
          <p:cNvPr id="6" name="Rounded Rectangle 5"/>
          <p:cNvSpPr/>
          <p:nvPr/>
        </p:nvSpPr>
        <p:spPr>
          <a:xfrm>
            <a:off x="4787285" y="2523810"/>
            <a:ext cx="4057585" cy="308465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smtClean="0">
                <a:solidFill>
                  <a:schemeClr val="tx1"/>
                </a:solidFill>
              </a:rPr>
              <a:t>MORE WORDS DO NOT EQUAL MORE IMPACT. TELLING DOES NOT EQUAL SELLING. REMOVE ANYTHING THAT HAS NO VALUE TO YOUR PROSPECTS</a:t>
            </a:r>
            <a:endParaRPr lang="en-US" sz="2800" dirty="0">
              <a:solidFill>
                <a:schemeClr val="tx1"/>
              </a:solidFill>
            </a:endParaRPr>
          </a:p>
        </p:txBody>
      </p:sp>
    </p:spTree>
    <p:extLst>
      <p:ext uri="{BB962C8B-B14F-4D97-AF65-F5344CB8AC3E}">
        <p14:creationId xmlns:p14="http://schemas.microsoft.com/office/powerpoint/2010/main" val="960725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4EFF"/>
        </a:solidFill>
        <a:effectLst/>
      </p:bgPr>
    </p:bg>
    <p:spTree>
      <p:nvGrpSpPr>
        <p:cNvPr id="1" name=""/>
        <p:cNvGrpSpPr/>
        <p:nvPr/>
      </p:nvGrpSpPr>
      <p:grpSpPr>
        <a:xfrm>
          <a:off x="0" y="0"/>
          <a:ext cx="0" cy="0"/>
          <a:chOff x="0" y="0"/>
          <a:chExt cx="0" cy="0"/>
        </a:xfrm>
      </p:grpSpPr>
      <p:sp>
        <p:nvSpPr>
          <p:cNvPr id="2" name="TextBox 1"/>
          <p:cNvSpPr txBox="1"/>
          <p:nvPr/>
        </p:nvSpPr>
        <p:spPr>
          <a:xfrm>
            <a:off x="1138103" y="0"/>
            <a:ext cx="7174999"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Targeting Prospects</a:t>
            </a:r>
            <a:endParaRPr lang="en-US" sz="6600" dirty="0"/>
          </a:p>
        </p:txBody>
      </p:sp>
      <p:sp>
        <p:nvSpPr>
          <p:cNvPr id="4" name="TextBox 3"/>
          <p:cNvSpPr txBox="1"/>
          <p:nvPr/>
        </p:nvSpPr>
        <p:spPr>
          <a:xfrm>
            <a:off x="214425" y="1107996"/>
            <a:ext cx="8929575" cy="7109637"/>
          </a:xfrm>
          <a:prstGeom prst="rect">
            <a:avLst/>
          </a:prstGeom>
          <a:noFill/>
        </p:spPr>
        <p:txBody>
          <a:bodyPr wrap="square" rtlCol="0">
            <a:spAutoFit/>
          </a:bodyPr>
          <a:lstStyle/>
          <a:p>
            <a:pPr marL="285750" indent="-285750">
              <a:buFont typeface="Wingdings" charset="2"/>
              <a:buChar char=""/>
            </a:pPr>
            <a:r>
              <a:rPr lang="en-US" sz="2400" dirty="0" smtClean="0">
                <a:solidFill>
                  <a:srgbClr val="FFFFFF"/>
                </a:solidFill>
                <a:latin typeface="Myanmar Sangam MN"/>
                <a:cs typeface="Myanmar Sangam MN"/>
              </a:rPr>
              <a:t>Diagnose the pain, differentiate your claims, demonstrate the gain, and calculate your cluster attractiveness:</a:t>
            </a:r>
          </a:p>
          <a:p>
            <a:pPr marL="285750" indent="-285750">
              <a:buFont typeface="Wingdings" charset="2"/>
              <a:buChar char=""/>
            </a:pPr>
            <a:endParaRPr lang="en-US" sz="2400" dirty="0">
              <a:solidFill>
                <a:srgbClr val="FFFFFF"/>
              </a:solidFill>
              <a:latin typeface="Myanmar Sangam MN"/>
              <a:cs typeface="Myanmar Sangam MN"/>
            </a:endParaRPr>
          </a:p>
          <a:p>
            <a:pPr lvl="1" algn="ctr"/>
            <a:r>
              <a:rPr lang="en-US" sz="2400" dirty="0">
                <a:solidFill>
                  <a:srgbClr val="FFFFFF"/>
                </a:solidFill>
                <a:latin typeface="Myanmar Sangam MN"/>
                <a:cs typeface="Myanmar Sangam MN"/>
              </a:rPr>
              <a:t>(PAIN) x (CLAIM) x (PROVEN GAIN) </a:t>
            </a:r>
          </a:p>
          <a:p>
            <a:pPr lvl="1" algn="ctr"/>
            <a:r>
              <a:rPr lang="en-US" sz="2400" dirty="0">
                <a:solidFill>
                  <a:srgbClr val="FFFFFF"/>
                </a:solidFill>
                <a:latin typeface="Myanmar Sangam MN"/>
                <a:cs typeface="Myanmar Sangam MN"/>
              </a:rPr>
              <a:t>= Your Cluster Attractiveness</a:t>
            </a:r>
          </a:p>
          <a:p>
            <a:endParaRPr lang="en-US" sz="2400" dirty="0" smtClean="0">
              <a:solidFill>
                <a:srgbClr val="FFFFFF"/>
              </a:solidFill>
              <a:latin typeface="Myanmar Sangam MN"/>
              <a:cs typeface="Myanmar Sangam MN"/>
            </a:endParaRPr>
          </a:p>
          <a:p>
            <a:pPr marL="285750" indent="-285750">
              <a:buFont typeface="Wingdings" charset="2"/>
              <a:buChar char=""/>
            </a:pPr>
            <a:r>
              <a:rPr lang="en-US" sz="2400" dirty="0" smtClean="0">
                <a:solidFill>
                  <a:srgbClr val="FFFFFF"/>
                </a:solidFill>
                <a:latin typeface="Myanmar Sangam MN"/>
                <a:cs typeface="Myanmar Sangam MN"/>
              </a:rPr>
              <a:t>The higher values of cluster attractiveness are the groups of prospects that will be easiest for you to close.</a:t>
            </a:r>
          </a:p>
          <a:p>
            <a:pPr marL="285750" indent="-285750">
              <a:buFont typeface="Wingdings" charset="2"/>
              <a:buChar char=""/>
            </a:pPr>
            <a:endParaRPr lang="en-US" sz="2400" dirty="0">
              <a:solidFill>
                <a:srgbClr val="FFFFFF"/>
              </a:solidFill>
              <a:latin typeface="Myanmar Sangam MN"/>
              <a:cs typeface="Myanmar Sangam MN"/>
            </a:endParaRPr>
          </a:p>
          <a:p>
            <a:pPr marL="285750" indent="-285750">
              <a:buFont typeface="Wingdings" charset="2"/>
              <a:buChar char=""/>
            </a:pPr>
            <a:r>
              <a:rPr lang="en-US" sz="2400" dirty="0" smtClean="0">
                <a:solidFill>
                  <a:srgbClr val="FFFFFF"/>
                </a:solidFill>
                <a:latin typeface="Myanmar Sangam MN"/>
                <a:cs typeface="Myanmar Sangam MN"/>
              </a:rPr>
              <a:t>Next, determine your cluster opportunity by multiplying your cluster attractiveness by the size of that cluster.</a:t>
            </a:r>
          </a:p>
          <a:p>
            <a:pPr marL="285750" indent="-285750">
              <a:buFont typeface="Wingdings" charset="2"/>
              <a:buChar char=""/>
            </a:pPr>
            <a:endParaRPr lang="en-US" sz="2400" dirty="0">
              <a:solidFill>
                <a:srgbClr val="FFFFFF"/>
              </a:solidFill>
              <a:latin typeface="Myanmar Sangam MN"/>
              <a:cs typeface="Myanmar Sangam MN"/>
            </a:endParaRPr>
          </a:p>
          <a:p>
            <a:pPr marL="285750" indent="-285750">
              <a:buFont typeface="Wingdings" charset="2"/>
              <a:buChar char=""/>
            </a:pPr>
            <a:r>
              <a:rPr lang="en-US" sz="2400" dirty="0" smtClean="0">
                <a:solidFill>
                  <a:srgbClr val="FFFFFF"/>
                </a:solidFill>
                <a:latin typeface="Myanmar Sangam MN"/>
                <a:cs typeface="Myanmar Sangam MN"/>
              </a:rPr>
              <a:t>This will help you figure out what sort of marketing strategy to employ. Going after the wrong market can be costly and a waste of time.</a:t>
            </a:r>
            <a:endParaRPr lang="en-US" sz="2400" dirty="0">
              <a:solidFill>
                <a:srgbClr val="FFFFFF"/>
              </a:solidFill>
              <a:latin typeface="Myanmar Sangam MN"/>
              <a:cs typeface="Myanmar Sangam MN"/>
            </a:endParaRPr>
          </a:p>
          <a:p>
            <a:pPr marL="285750" indent="-285750">
              <a:buFont typeface="Wingdings" charset="2"/>
              <a:buChar char=""/>
            </a:pPr>
            <a:endParaRPr lang="en-US" sz="2400" dirty="0" smtClean="0"/>
          </a:p>
          <a:p>
            <a:pPr marL="285750" indent="-285750">
              <a:buFont typeface="Wingdings" charset="2"/>
              <a:buChar char=""/>
            </a:pPr>
            <a:endParaRPr lang="en-US" sz="2400" dirty="0"/>
          </a:p>
          <a:p>
            <a:pPr marL="285750" indent="-285750">
              <a:buFont typeface="Wingdings" charset="2"/>
              <a:buChar char=""/>
            </a:pPr>
            <a:endParaRPr lang="en-US" sz="2400" dirty="0" smtClean="0"/>
          </a:p>
          <a:p>
            <a:pPr lvl="1"/>
            <a:r>
              <a:rPr lang="en-US" sz="2400" dirty="0"/>
              <a:t>	</a:t>
            </a:r>
            <a:r>
              <a:rPr lang="en-US" sz="2400" dirty="0" smtClean="0"/>
              <a:t>		</a:t>
            </a:r>
          </a:p>
        </p:txBody>
      </p:sp>
    </p:spTree>
    <p:extLst>
      <p:ext uri="{BB962C8B-B14F-4D97-AF65-F5344CB8AC3E}">
        <p14:creationId xmlns:p14="http://schemas.microsoft.com/office/powerpoint/2010/main" val="4230945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dissolve">
                                      <p:cBhvr>
                                        <p:cTn id="10" dur="500"/>
                                        <p:tgtEl>
                                          <p:spTgt spid="4">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dissolv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dissolv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dissolve">
                                      <p:cBhvr>
                                        <p:cTn id="23" dur="500"/>
                                        <p:tgtEl>
                                          <p:spTgt spid="4">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
                                            <p:txEl>
                                              <p:pRg st="9" end="9"/>
                                            </p:txEl>
                                          </p:spTgt>
                                        </p:tgtEl>
                                        <p:attrNameLst>
                                          <p:attrName>style.visibility</p:attrName>
                                        </p:attrNameLst>
                                      </p:cBhvr>
                                      <p:to>
                                        <p:strVal val="visible"/>
                                      </p:to>
                                    </p:set>
                                    <p:animEffect transition="in" filter="dissolve">
                                      <p:cBhvr>
                                        <p:cTn id="2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8103" y="0"/>
            <a:ext cx="7174999"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Website</a:t>
            </a:r>
            <a:endParaRPr lang="en-US" sz="6600" dirty="0"/>
          </a:p>
        </p:txBody>
      </p:sp>
      <p:pic>
        <p:nvPicPr>
          <p:cNvPr id="3" name="Picture 2" descr="Screen Shot 2013-07-31 at 10.03.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885" y="1210962"/>
            <a:ext cx="8492796" cy="3124251"/>
          </a:xfrm>
          <a:prstGeom prst="rect">
            <a:avLst/>
          </a:prstGeom>
        </p:spPr>
      </p:pic>
      <p:sp>
        <p:nvSpPr>
          <p:cNvPr id="4" name="TextBox 3"/>
          <p:cNvSpPr txBox="1"/>
          <p:nvPr/>
        </p:nvSpPr>
        <p:spPr>
          <a:xfrm>
            <a:off x="188803" y="4434175"/>
            <a:ext cx="8633878" cy="2215991"/>
          </a:xfrm>
          <a:prstGeom prst="rect">
            <a:avLst/>
          </a:prstGeom>
          <a:noFill/>
        </p:spPr>
        <p:txBody>
          <a:bodyPr wrap="square" rtlCol="0">
            <a:spAutoFit/>
          </a:bodyPr>
          <a:lstStyle/>
          <a:p>
            <a:r>
              <a:rPr lang="en-US" sz="2300" dirty="0" smtClean="0">
                <a:solidFill>
                  <a:srgbClr val="FFFFFF"/>
                </a:solidFill>
                <a:latin typeface="Myanmar Sangam MN"/>
                <a:cs typeface="Myanmar Sangam MN"/>
              </a:rPr>
              <a:t>Know exactly who your target audience is and what the objectives of the site are. Choose two or three main claims. Develop your proofs of gain by building a value matrix </a:t>
            </a:r>
            <a:r>
              <a:rPr lang="en-US" sz="2300" dirty="0" smtClean="0">
                <a:solidFill>
                  <a:srgbClr val="FFFFFF"/>
                </a:solidFill>
                <a:latin typeface="Myanmar Sangam MN"/>
                <a:cs typeface="Myanmar Sangam MN"/>
                <a:sym typeface="Wingdings"/>
              </a:rPr>
              <a:t> what sort of pains have you solved for past clients with your services, and what solutions can you offer to prospects? Use grabbers, repeat claims, and provide details to deliver to the old brain.</a:t>
            </a:r>
            <a:endParaRPr lang="en-US" sz="2300" dirty="0">
              <a:solidFill>
                <a:srgbClr val="FFFFFF"/>
              </a:solidFill>
              <a:latin typeface="Myanmar Sangam MN"/>
              <a:cs typeface="Myanmar Sangam MN"/>
            </a:endParaRPr>
          </a:p>
        </p:txBody>
      </p:sp>
    </p:spTree>
    <p:extLst>
      <p:ext uri="{BB962C8B-B14F-4D97-AF65-F5344CB8AC3E}">
        <p14:creationId xmlns:p14="http://schemas.microsoft.com/office/powerpoint/2010/main" val="21566945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8103" y="0"/>
            <a:ext cx="7174999"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Presentations</a:t>
            </a:r>
            <a:endParaRPr lang="en-US" sz="6600" dirty="0"/>
          </a:p>
        </p:txBody>
      </p:sp>
      <p:sp>
        <p:nvSpPr>
          <p:cNvPr id="3" name="TextBox 2"/>
          <p:cNvSpPr txBox="1"/>
          <p:nvPr/>
        </p:nvSpPr>
        <p:spPr>
          <a:xfrm>
            <a:off x="308949" y="1338564"/>
            <a:ext cx="8667704" cy="4524316"/>
          </a:xfrm>
          <a:prstGeom prst="rect">
            <a:avLst/>
          </a:prstGeom>
          <a:noFill/>
        </p:spPr>
        <p:txBody>
          <a:bodyPr wrap="square" rtlCol="0">
            <a:spAutoFit/>
          </a:bodyPr>
          <a:lstStyle/>
          <a:p>
            <a:pPr marL="285750" indent="-285750">
              <a:buFont typeface="Wingdings" charset="2"/>
              <a:buChar char=""/>
            </a:pPr>
            <a:r>
              <a:rPr lang="en-US" sz="3600" dirty="0" smtClean="0">
                <a:solidFill>
                  <a:schemeClr val="bg1"/>
                </a:solidFill>
              </a:rPr>
              <a:t>Invest in Preparation</a:t>
            </a:r>
          </a:p>
          <a:p>
            <a:pPr marL="285750" indent="-285750">
              <a:buFont typeface="Wingdings" charset="2"/>
              <a:buChar char=""/>
            </a:pPr>
            <a:r>
              <a:rPr lang="en-US" sz="3600" dirty="0" smtClean="0">
                <a:solidFill>
                  <a:schemeClr val="bg1"/>
                </a:solidFill>
              </a:rPr>
              <a:t>Know your Objective</a:t>
            </a:r>
          </a:p>
          <a:p>
            <a:pPr marL="285750" indent="-285750">
              <a:buFont typeface="Wingdings" charset="2"/>
              <a:buChar char=""/>
            </a:pPr>
            <a:r>
              <a:rPr lang="en-US" sz="3600" dirty="0" smtClean="0">
                <a:solidFill>
                  <a:schemeClr val="bg1"/>
                </a:solidFill>
              </a:rPr>
              <a:t>Understand the Prospect’s Pain</a:t>
            </a:r>
          </a:p>
          <a:p>
            <a:pPr marL="285750" indent="-285750">
              <a:buFont typeface="Wingdings" charset="2"/>
              <a:buChar char=""/>
            </a:pPr>
            <a:r>
              <a:rPr lang="en-US" sz="3600" dirty="0" smtClean="0">
                <a:solidFill>
                  <a:schemeClr val="bg1"/>
                </a:solidFill>
              </a:rPr>
              <a:t>Differentiate!</a:t>
            </a:r>
          </a:p>
          <a:p>
            <a:pPr marL="285750" indent="-285750">
              <a:buFont typeface="Wingdings" charset="2"/>
              <a:buChar char=""/>
            </a:pPr>
            <a:r>
              <a:rPr lang="en-US" sz="3600" dirty="0" smtClean="0">
                <a:solidFill>
                  <a:schemeClr val="bg1"/>
                </a:solidFill>
              </a:rPr>
              <a:t>Limit the Strong Points</a:t>
            </a:r>
          </a:p>
          <a:p>
            <a:pPr marL="285750" indent="-285750">
              <a:buFont typeface="Wingdings" charset="2"/>
              <a:buChar char=""/>
            </a:pPr>
            <a:r>
              <a:rPr lang="en-US" sz="3600" dirty="0" smtClean="0">
                <a:solidFill>
                  <a:schemeClr val="bg1"/>
                </a:solidFill>
              </a:rPr>
              <a:t>Grab the 1</a:t>
            </a:r>
            <a:r>
              <a:rPr lang="en-US" sz="3600" baseline="30000" dirty="0" smtClean="0">
                <a:solidFill>
                  <a:schemeClr val="bg1"/>
                </a:solidFill>
              </a:rPr>
              <a:t>st</a:t>
            </a:r>
            <a:r>
              <a:rPr lang="en-US" sz="3600" dirty="0" smtClean="0">
                <a:solidFill>
                  <a:schemeClr val="bg1"/>
                </a:solidFill>
              </a:rPr>
              <a:t> Impressions</a:t>
            </a:r>
          </a:p>
          <a:p>
            <a:pPr marL="285750" indent="-285750">
              <a:buFont typeface="Wingdings" charset="2"/>
              <a:buChar char=""/>
            </a:pPr>
            <a:r>
              <a:rPr lang="en-US" sz="3600" dirty="0" smtClean="0">
                <a:solidFill>
                  <a:schemeClr val="bg1"/>
                </a:solidFill>
              </a:rPr>
              <a:t>All to Create a Powerful </a:t>
            </a:r>
            <a:r>
              <a:rPr lang="en-US" sz="3600" dirty="0">
                <a:solidFill>
                  <a:schemeClr val="bg1"/>
                </a:solidFill>
              </a:rPr>
              <a:t>P</a:t>
            </a:r>
            <a:r>
              <a:rPr lang="en-US" sz="3600" dirty="0" smtClean="0">
                <a:solidFill>
                  <a:schemeClr val="bg1"/>
                </a:solidFill>
              </a:rPr>
              <a:t>resentation</a:t>
            </a:r>
          </a:p>
          <a:p>
            <a:pPr marL="285750" indent="-285750">
              <a:buFont typeface="Wingdings" charset="2"/>
              <a:buChar char=""/>
            </a:pPr>
            <a:r>
              <a:rPr lang="en-US" sz="3600" dirty="0" smtClean="0">
                <a:solidFill>
                  <a:schemeClr val="bg1"/>
                </a:solidFill>
              </a:rPr>
              <a:t>Shorten Bullets</a:t>
            </a:r>
            <a:endParaRPr lang="en-US" sz="3600" dirty="0">
              <a:solidFill>
                <a:schemeClr val="bg1"/>
              </a:solidFill>
            </a:endParaRPr>
          </a:p>
        </p:txBody>
      </p:sp>
    </p:spTree>
    <p:extLst>
      <p:ext uri="{BB962C8B-B14F-4D97-AF65-F5344CB8AC3E}">
        <p14:creationId xmlns:p14="http://schemas.microsoft.com/office/powerpoint/2010/main" val="1701282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4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8103" y="0"/>
            <a:ext cx="7174999" cy="1107996"/>
          </a:xfrm>
          <a:prstGeom prst="rect">
            <a:avLst/>
          </a:prstGeom>
          <a:noFill/>
        </p:spPr>
        <p:txBody>
          <a:bodyPr wrap="square" rtlCol="0">
            <a:spAutoFit/>
          </a:bodyPr>
          <a:lstStyle/>
          <a:p>
            <a:pPr algn="ctr"/>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In Conclusion</a:t>
            </a:r>
            <a:endParaRPr lang="en-US" sz="6600" dirty="0"/>
          </a:p>
        </p:txBody>
      </p:sp>
      <p:graphicFrame>
        <p:nvGraphicFramePr>
          <p:cNvPr id="4" name="Diagram 3"/>
          <p:cNvGraphicFramePr/>
          <p:nvPr>
            <p:extLst>
              <p:ext uri="{D42A27DB-BD31-4B8C-83A1-F6EECF244321}">
                <p14:modId xmlns:p14="http://schemas.microsoft.com/office/powerpoint/2010/main" val="1038996825"/>
              </p:ext>
            </p:extLst>
          </p:nvPr>
        </p:nvGraphicFramePr>
        <p:xfrm>
          <a:off x="411931" y="1397000"/>
          <a:ext cx="8564721" cy="5227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2272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106"/>
            <a:ext cx="8229600" cy="1143000"/>
          </a:xfrm>
        </p:spPr>
        <p:txBody>
          <a:bodyPr>
            <a:normAutofit/>
          </a:bodyPr>
          <a:lstStyle/>
          <a:p>
            <a:r>
              <a:rPr lang="en-US" sz="6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It All Started in 2002</a:t>
            </a:r>
            <a:endParaRPr lang="en-US" sz="6000" dirty="0"/>
          </a:p>
        </p:txBody>
      </p:sp>
      <p:pic>
        <p:nvPicPr>
          <p:cNvPr id="5" name="Picture 4" descr="brainman.png"/>
          <p:cNvPicPr>
            <a:picLocks noChangeAspect="1"/>
          </p:cNvPicPr>
          <p:nvPr/>
        </p:nvPicPr>
        <p:blipFill>
          <a:blip r:embed="rId2">
            <a:extLst>
              <a:ext uri="{BEBA8EAE-BF5A-486C-A8C5-ECC9F3942E4B}">
                <a14:imgProps xmlns:a14="http://schemas.microsoft.com/office/drawing/2010/main">
                  <a14:imgLayer r:embed="rId3">
                    <a14:imgEffect>
                      <a14:backgroundRemoval t="1061" b="99151" l="2122" r="98656"/>
                    </a14:imgEffect>
                  </a14:imgLayer>
                </a14:imgProps>
              </a:ext>
              <a:ext uri="{28A0092B-C50C-407E-A947-70E740481C1C}">
                <a14:useLocalDpi xmlns:a14="http://schemas.microsoft.com/office/drawing/2010/main" val="0"/>
              </a:ext>
            </a:extLst>
          </a:blip>
          <a:stretch>
            <a:fillRect/>
          </a:stretch>
        </p:blipFill>
        <p:spPr>
          <a:xfrm flipH="1">
            <a:off x="0" y="1854101"/>
            <a:ext cx="2943176" cy="3032996"/>
          </a:xfrm>
          <a:prstGeom prst="rect">
            <a:avLst/>
          </a:prstGeom>
          <a:effectLst>
            <a:reflection stA="50000" endPos="75000" dist="12700" dir="5400000" sy="-100000" algn="bl" rotWithShape="0"/>
          </a:effectLst>
        </p:spPr>
      </p:pic>
      <p:sp>
        <p:nvSpPr>
          <p:cNvPr id="6" name="Oval Callout 5"/>
          <p:cNvSpPr/>
          <p:nvPr/>
        </p:nvSpPr>
        <p:spPr>
          <a:xfrm>
            <a:off x="3080239" y="1494888"/>
            <a:ext cx="2452512" cy="1708113"/>
          </a:xfrm>
          <a:prstGeom prst="wedgeEllipseCallout">
            <a:avLst>
              <a:gd name="adj1" fmla="val -63172"/>
              <a:gd name="adj2" fmla="val 10758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“We are the leading provider of integrated, cloud-driven, secure…”</a:t>
            </a:r>
            <a:endParaRPr lang="en-US" dirty="0"/>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90000" l="10000" r="90000"/>
                    </a14:imgEffect>
                  </a14:imgLayer>
                </a14:imgProps>
              </a:ext>
            </a:extLst>
          </a:blip>
          <a:stretch>
            <a:fillRect/>
          </a:stretch>
        </p:blipFill>
        <p:spPr>
          <a:xfrm>
            <a:off x="7239000" y="4596941"/>
            <a:ext cx="1905000" cy="1905000"/>
          </a:xfrm>
          <a:prstGeom prst="rect">
            <a:avLst/>
          </a:prstGeom>
        </p:spPr>
      </p:pic>
      <p:sp>
        <p:nvSpPr>
          <p:cNvPr id="8" name="Oval Callout 7"/>
          <p:cNvSpPr/>
          <p:nvPr/>
        </p:nvSpPr>
        <p:spPr>
          <a:xfrm>
            <a:off x="5167794" y="3203001"/>
            <a:ext cx="2291931" cy="2111128"/>
          </a:xfrm>
          <a:prstGeom prst="wedgeEllipseCallout">
            <a:avLst>
              <a:gd name="adj1" fmla="val 52416"/>
              <a:gd name="adj2" fmla="val 569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800" dirty="0" smtClean="0"/>
              <a:t>“Huh???”</a:t>
            </a:r>
            <a:endParaRPr lang="en-US" sz="4800" dirty="0"/>
          </a:p>
        </p:txBody>
      </p:sp>
    </p:spTree>
    <p:extLst>
      <p:ext uri="{BB962C8B-B14F-4D97-AF65-F5344CB8AC3E}">
        <p14:creationId xmlns:p14="http://schemas.microsoft.com/office/powerpoint/2010/main" val="2386012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09159" y="277386"/>
            <a:ext cx="5088991" cy="1107996"/>
          </a:xfrm>
          <a:prstGeom prst="rect">
            <a:avLst/>
          </a:prstGeom>
          <a:noFill/>
        </p:spPr>
        <p:txBody>
          <a:bodyPr wrap="none" rtlCol="0">
            <a:spAutoFit/>
          </a:body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Talking Points</a:t>
            </a:r>
            <a:endParaRPr lang="en-US" sz="6600" dirty="0"/>
          </a:p>
        </p:txBody>
      </p:sp>
      <p:sp>
        <p:nvSpPr>
          <p:cNvPr id="4" name="TextBox 3"/>
          <p:cNvSpPr txBox="1"/>
          <p:nvPr/>
        </p:nvSpPr>
        <p:spPr>
          <a:xfrm>
            <a:off x="686119" y="4073191"/>
            <a:ext cx="6512031" cy="2554545"/>
          </a:xfrm>
          <a:prstGeom prst="rect">
            <a:avLst/>
          </a:prstGeom>
          <a:noFill/>
        </p:spPr>
        <p:txBody>
          <a:bodyPr wrap="square" rtlCol="0">
            <a:spAutoFit/>
          </a:bodyPr>
          <a:lstStyle/>
          <a:p>
            <a:pPr marL="342900" indent="-342900">
              <a:buFont typeface="+mj-ea"/>
              <a:buAutoNum type="circleNumDbPlain"/>
            </a:pPr>
            <a:r>
              <a:rPr lang="en-US" sz="4000" dirty="0">
                <a:solidFill>
                  <a:srgbClr val="F7324A"/>
                </a:solidFill>
              </a:rPr>
              <a:t> </a:t>
            </a:r>
            <a:r>
              <a:rPr lang="en-US" sz="4000" dirty="0" smtClean="0">
                <a:solidFill>
                  <a:srgbClr val="F7324A"/>
                </a:solidFill>
              </a:rPr>
              <a:t>The Six Stimuli</a:t>
            </a:r>
          </a:p>
          <a:p>
            <a:pPr marL="342900" indent="-342900">
              <a:buFont typeface="+mj-ea"/>
              <a:buAutoNum type="circleNumDbPlain"/>
            </a:pPr>
            <a:r>
              <a:rPr lang="en-US" sz="4000" dirty="0" smtClean="0">
                <a:solidFill>
                  <a:srgbClr val="F7324A"/>
                </a:solidFill>
              </a:rPr>
              <a:t> The Four Steps</a:t>
            </a:r>
          </a:p>
          <a:p>
            <a:pPr marL="342900" indent="-342900">
              <a:buFont typeface="+mj-ea"/>
              <a:buAutoNum type="circleNumDbPlain"/>
            </a:pPr>
            <a:r>
              <a:rPr lang="en-US" sz="4000" dirty="0">
                <a:solidFill>
                  <a:srgbClr val="F7324A"/>
                </a:solidFill>
              </a:rPr>
              <a:t> </a:t>
            </a:r>
            <a:r>
              <a:rPr lang="en-US" sz="4000" dirty="0" smtClean="0">
                <a:solidFill>
                  <a:srgbClr val="F7324A"/>
                </a:solidFill>
              </a:rPr>
              <a:t>Message Building Blocks &amp; Impact Boosters</a:t>
            </a:r>
            <a:endParaRPr lang="en-US" sz="4000" dirty="0">
              <a:solidFill>
                <a:srgbClr val="F7324A"/>
              </a:solidFill>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3000" b="95500" l="9146" r="89024"/>
                    </a14:imgEffect>
                  </a14:imgLayer>
                </a14:imgProps>
              </a:ext>
            </a:extLst>
          </a:blip>
          <a:stretch>
            <a:fillRect/>
          </a:stretch>
        </p:blipFill>
        <p:spPr>
          <a:xfrm>
            <a:off x="1155349" y="1385382"/>
            <a:ext cx="2082800" cy="2540000"/>
          </a:xfrm>
          <a:prstGeom prst="rect">
            <a:avLst/>
          </a:prstGeom>
        </p:spPr>
      </p:pic>
      <p:sp>
        <p:nvSpPr>
          <p:cNvPr id="7" name="Notched Right Arrow 6"/>
          <p:cNvSpPr/>
          <p:nvPr/>
        </p:nvSpPr>
        <p:spPr>
          <a:xfrm>
            <a:off x="3457124" y="2146090"/>
            <a:ext cx="1751794" cy="1080345"/>
          </a:xfrm>
          <a:prstGeom prst="notchedRightArrow">
            <a:avLst/>
          </a:prstGeom>
          <a:solidFill>
            <a:schemeClr val="bg1">
              <a:lumMod val="95000"/>
            </a:schemeClr>
          </a:solidFill>
          <a:ln w="38100" cmpd="sng">
            <a:solidFill>
              <a:srgbClr val="F7324A"/>
            </a:solidFill>
            <a:prstDash val="sysDash"/>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8" name="Picture 7" descr="langu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5358" y="1897902"/>
            <a:ext cx="2516471" cy="1567955"/>
          </a:xfrm>
          <a:prstGeom prst="rect">
            <a:avLst/>
          </a:prstGeom>
        </p:spPr>
      </p:pic>
    </p:spTree>
    <p:extLst>
      <p:ext uri="{BB962C8B-B14F-4D97-AF65-F5344CB8AC3E}">
        <p14:creationId xmlns:p14="http://schemas.microsoft.com/office/powerpoint/2010/main" val="2658183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43" y="1532324"/>
            <a:ext cx="5959273" cy="5500867"/>
          </a:xfrm>
          <a:prstGeom prst="rect">
            <a:avLst/>
          </a:prstGeom>
        </p:spPr>
      </p:pic>
      <p:sp>
        <p:nvSpPr>
          <p:cNvPr id="6" name="TextBox 5"/>
          <p:cNvSpPr txBox="1"/>
          <p:nvPr/>
        </p:nvSpPr>
        <p:spPr>
          <a:xfrm>
            <a:off x="2225945" y="277386"/>
            <a:ext cx="4488504" cy="1107996"/>
          </a:xfrm>
          <a:prstGeom prst="rect">
            <a:avLst/>
          </a:prstGeom>
          <a:noFill/>
        </p:spPr>
        <p:txBody>
          <a:bodyPr wrap="none" rtlCol="0">
            <a:spAutoFit/>
          </a:bodyPr>
          <a:lstStyle/>
          <a:p>
            <a:r>
              <a:rPr lang="en-US" sz="6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3 Brains</a:t>
            </a:r>
            <a:endParaRPr lang="en-US" sz="6600" dirty="0"/>
          </a:p>
        </p:txBody>
      </p:sp>
      <p:cxnSp>
        <p:nvCxnSpPr>
          <p:cNvPr id="8" name="Straight Connector 7"/>
          <p:cNvCxnSpPr/>
          <p:nvPr/>
        </p:nvCxnSpPr>
        <p:spPr>
          <a:xfrm flipH="1" flipV="1">
            <a:off x="3053345" y="2160691"/>
            <a:ext cx="4391780" cy="583969"/>
          </a:xfrm>
          <a:prstGeom prst="line">
            <a:avLst/>
          </a:prstGeom>
          <a:ln w="57150" cmpd="sng">
            <a:solidFill>
              <a:schemeClr val="bg1"/>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999965" y="3226435"/>
            <a:ext cx="4327510" cy="225399"/>
          </a:xfrm>
          <a:prstGeom prst="line">
            <a:avLst/>
          </a:prstGeom>
          <a:ln w="57150" cmpd="sng">
            <a:solidFill>
              <a:schemeClr val="bg1"/>
            </a:solidFill>
            <a:prstDash val="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2634686" y="3868803"/>
            <a:ext cx="3692789" cy="1007348"/>
          </a:xfrm>
          <a:prstGeom prst="line">
            <a:avLst/>
          </a:prstGeom>
          <a:ln w="57150" cmpd="sng">
            <a:solidFill>
              <a:schemeClr val="bg1"/>
            </a:solidFill>
            <a:prstDash val="dot"/>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284643" y="1732157"/>
            <a:ext cx="2415718" cy="954107"/>
          </a:xfrm>
          <a:prstGeom prst="rect">
            <a:avLst/>
          </a:prstGeom>
          <a:noFill/>
        </p:spPr>
        <p:txBody>
          <a:bodyPr wrap="square" rtlCol="0">
            <a:spAutoFit/>
          </a:bodyPr>
          <a:lstStyle/>
          <a:p>
            <a:r>
              <a:rPr lang="en-US" sz="2800" b="1" dirty="0" smtClean="0">
                <a:solidFill>
                  <a:srgbClr val="7B15B8"/>
                </a:solidFill>
              </a:rPr>
              <a:t>New Brain</a:t>
            </a:r>
          </a:p>
          <a:p>
            <a:r>
              <a:rPr lang="en-US" sz="2800" b="1" dirty="0" smtClean="0">
                <a:solidFill>
                  <a:srgbClr val="7B15B8"/>
                </a:solidFill>
              </a:rPr>
              <a:t>= </a:t>
            </a:r>
            <a:r>
              <a:rPr lang="en-US" sz="2800" b="1" i="1" dirty="0">
                <a:solidFill>
                  <a:srgbClr val="7B15B8"/>
                </a:solidFill>
              </a:rPr>
              <a:t>T</a:t>
            </a:r>
            <a:r>
              <a:rPr lang="en-US" sz="2800" b="1" i="1" dirty="0" smtClean="0">
                <a:solidFill>
                  <a:srgbClr val="7B15B8"/>
                </a:solidFill>
              </a:rPr>
              <a:t>he </a:t>
            </a:r>
            <a:r>
              <a:rPr lang="en-US" sz="2800" b="1" i="1" dirty="0">
                <a:solidFill>
                  <a:srgbClr val="7B15B8"/>
                </a:solidFill>
              </a:rPr>
              <a:t>T</a:t>
            </a:r>
            <a:r>
              <a:rPr lang="en-US" sz="2800" b="1" i="1" dirty="0" smtClean="0">
                <a:solidFill>
                  <a:srgbClr val="7B15B8"/>
                </a:solidFill>
              </a:rPr>
              <a:t>hinker</a:t>
            </a:r>
            <a:endParaRPr lang="en-US" sz="2800" b="1" i="1" dirty="0">
              <a:solidFill>
                <a:srgbClr val="7B15B8"/>
              </a:solidFill>
            </a:endParaRPr>
          </a:p>
        </p:txBody>
      </p:sp>
      <p:sp>
        <p:nvSpPr>
          <p:cNvPr id="21" name="TextBox 20"/>
          <p:cNvSpPr txBox="1"/>
          <p:nvPr/>
        </p:nvSpPr>
        <p:spPr>
          <a:xfrm>
            <a:off x="620123" y="3117229"/>
            <a:ext cx="2014563" cy="954107"/>
          </a:xfrm>
          <a:prstGeom prst="rect">
            <a:avLst/>
          </a:prstGeom>
          <a:noFill/>
        </p:spPr>
        <p:txBody>
          <a:bodyPr wrap="square" rtlCol="0">
            <a:spAutoFit/>
          </a:bodyPr>
          <a:lstStyle/>
          <a:p>
            <a:r>
              <a:rPr lang="en-US" sz="2800" b="1" dirty="0" smtClean="0">
                <a:solidFill>
                  <a:srgbClr val="46C9A2"/>
                </a:solidFill>
              </a:rPr>
              <a:t>Midbrain</a:t>
            </a:r>
          </a:p>
          <a:p>
            <a:r>
              <a:rPr lang="en-US" sz="2800" b="1" dirty="0" smtClean="0">
                <a:solidFill>
                  <a:srgbClr val="46C9A2"/>
                </a:solidFill>
              </a:rPr>
              <a:t>= </a:t>
            </a:r>
            <a:r>
              <a:rPr lang="en-US" sz="2800" b="1" i="1" dirty="0" smtClean="0">
                <a:solidFill>
                  <a:srgbClr val="46C9A2"/>
                </a:solidFill>
              </a:rPr>
              <a:t>The Feeler</a:t>
            </a:r>
            <a:endParaRPr lang="en-US" sz="2800" b="1" dirty="0">
              <a:solidFill>
                <a:srgbClr val="46C9A2"/>
              </a:solidFill>
            </a:endParaRPr>
          </a:p>
        </p:txBody>
      </p:sp>
      <p:sp>
        <p:nvSpPr>
          <p:cNvPr id="22" name="TextBox 21"/>
          <p:cNvSpPr txBox="1"/>
          <p:nvPr/>
        </p:nvSpPr>
        <p:spPr>
          <a:xfrm>
            <a:off x="766107" y="4441332"/>
            <a:ext cx="3080238" cy="1200329"/>
          </a:xfrm>
          <a:prstGeom prst="rect">
            <a:avLst/>
          </a:prstGeom>
          <a:noFill/>
        </p:spPr>
        <p:txBody>
          <a:bodyPr wrap="square" rtlCol="0">
            <a:spAutoFit/>
          </a:bodyPr>
          <a:lstStyle/>
          <a:p>
            <a:r>
              <a:rPr lang="en-US" sz="3600" b="1" u="sng" dirty="0" smtClean="0">
                <a:solidFill>
                  <a:srgbClr val="F7324A"/>
                </a:solidFill>
              </a:rPr>
              <a:t>Old Brain</a:t>
            </a:r>
          </a:p>
          <a:p>
            <a:r>
              <a:rPr lang="en-US" sz="3600" dirty="0" smtClean="0">
                <a:solidFill>
                  <a:srgbClr val="F7324A"/>
                </a:solidFill>
              </a:rPr>
              <a:t>= </a:t>
            </a:r>
            <a:r>
              <a:rPr lang="en-US" sz="3600" i="1" dirty="0" smtClean="0">
                <a:solidFill>
                  <a:srgbClr val="F7324A"/>
                </a:solidFill>
              </a:rPr>
              <a:t>The Decider</a:t>
            </a:r>
            <a:endParaRPr lang="en-US" sz="3600" dirty="0">
              <a:solidFill>
                <a:srgbClr val="F7324A"/>
              </a:solidFill>
            </a:endParaRPr>
          </a:p>
        </p:txBody>
      </p:sp>
    </p:spTree>
    <p:extLst>
      <p:ext uri="{BB962C8B-B14F-4D97-AF65-F5344CB8AC3E}">
        <p14:creationId xmlns:p14="http://schemas.microsoft.com/office/powerpoint/2010/main" val="3991015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par>
                                <p:cTn id="19" presetID="1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ppt_y</p:attrName>
                                        </p:attrNameLst>
                                      </p:cBhvr>
                                      <p:tavLst>
                                        <p:tav tm="0">
                                          <p:val>
                                            <p:strVal val="#ppt_y+#ppt_h*1.125000"/>
                                          </p:val>
                                        </p:tav>
                                        <p:tav tm="100000">
                                          <p:val>
                                            <p:strVal val="#ppt_y"/>
                                          </p:val>
                                        </p:tav>
                                      </p:tavLst>
                                    </p:anim>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p:tgtEl>
                                          <p:spTgt spid="22"/>
                                        </p:tgtEl>
                                        <p:attrNameLst>
                                          <p:attrName>ppt_y</p:attrName>
                                        </p:attrNameLst>
                                      </p:cBhvr>
                                      <p:tavLst>
                                        <p:tav tm="0">
                                          <p:val>
                                            <p:strVal val="#ppt_y+#ppt_h*1.125000"/>
                                          </p:val>
                                        </p:tav>
                                        <p:tav tm="100000">
                                          <p:val>
                                            <p:strVal val="#ppt_y"/>
                                          </p:val>
                                        </p:tav>
                                      </p:tavLst>
                                    </p:anim>
                                    <p:animEffect transition="in" filter="wipe(up)">
                                      <p:cBhvr>
                                        <p:cTn id="28" dur="500"/>
                                        <p:tgtEl>
                                          <p:spTgt spid="22"/>
                                        </p:tgtEl>
                                      </p:cBhvr>
                                    </p:animEffect>
                                  </p:childTnLst>
                                </p:cTn>
                              </p:par>
                              <p:par>
                                <p:cTn id="29" presetID="1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ppt_y</p:attrName>
                                        </p:attrNameLst>
                                      </p:cBhvr>
                                      <p:tavLst>
                                        <p:tav tm="0">
                                          <p:val>
                                            <p:strVal val="#ppt_y+#ppt_h*1.125000"/>
                                          </p:val>
                                        </p:tav>
                                        <p:tav tm="100000">
                                          <p:val>
                                            <p:strVal val="#ppt_y"/>
                                          </p:val>
                                        </p:tav>
                                      </p:tavLst>
                                    </p:anim>
                                    <p:animEffect transition="in" filter="wipe(up)">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324A"/>
        </a:solidFill>
        <a:effectLst/>
      </p:bgPr>
    </p:bg>
    <p:spTree>
      <p:nvGrpSpPr>
        <p:cNvPr id="1" name=""/>
        <p:cNvGrpSpPr/>
        <p:nvPr/>
      </p:nvGrpSpPr>
      <p:grpSpPr>
        <a:xfrm>
          <a:off x="0" y="0"/>
          <a:ext cx="0" cy="0"/>
          <a:chOff x="0" y="0"/>
          <a:chExt cx="0" cy="0"/>
        </a:xfrm>
      </p:grpSpPr>
      <p:sp>
        <p:nvSpPr>
          <p:cNvPr id="4" name="TextBox 3"/>
          <p:cNvSpPr txBox="1"/>
          <p:nvPr/>
        </p:nvSpPr>
        <p:spPr>
          <a:xfrm>
            <a:off x="211630" y="277386"/>
            <a:ext cx="8776261" cy="1938992"/>
          </a:xfrm>
          <a:prstGeom prst="rect">
            <a:avLst/>
          </a:prstGeom>
          <a:noFill/>
        </p:spPr>
        <p:txBody>
          <a:bodyPr wrap="none" rtlCol="0">
            <a:spAutoFit/>
          </a:bodyPr>
          <a:lstStyle/>
          <a:p>
            <a:pPr algn="ctr"/>
            <a:r>
              <a:rPr lang="en-US" sz="6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6 Stimuli that Speak to </a:t>
            </a:r>
          </a:p>
          <a:p>
            <a:pPr algn="ctr"/>
            <a:r>
              <a:rPr lang="en-US" sz="6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Old Brain</a:t>
            </a:r>
            <a:endParaRPr lang="en-US" sz="6000" dirty="0"/>
          </a:p>
        </p:txBody>
      </p:sp>
      <p:sp>
        <p:nvSpPr>
          <p:cNvPr id="7" name="Heart 6"/>
          <p:cNvSpPr/>
          <p:nvPr/>
        </p:nvSpPr>
        <p:spPr>
          <a:xfrm>
            <a:off x="5144848" y="2694496"/>
            <a:ext cx="3356681" cy="3356681"/>
          </a:xfrm>
          <a:prstGeom prst="hear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6000" dirty="0" smtClean="0">
                <a:latin typeface="Myanmar Sangam MN"/>
                <a:cs typeface="Myanmar Sangam MN"/>
              </a:rPr>
              <a:t>“YOU”</a:t>
            </a:r>
            <a:endParaRPr lang="en-US" sz="6000" dirty="0">
              <a:latin typeface="Myanmar Sangam MN"/>
              <a:cs typeface="Myanmar Sangam MN"/>
            </a:endParaRPr>
          </a:p>
        </p:txBody>
      </p:sp>
      <p:sp>
        <p:nvSpPr>
          <p:cNvPr id="8" name="TextBox 7"/>
          <p:cNvSpPr txBox="1"/>
          <p:nvPr/>
        </p:nvSpPr>
        <p:spPr>
          <a:xfrm>
            <a:off x="448236" y="2678220"/>
            <a:ext cx="3692038" cy="769441"/>
          </a:xfrm>
          <a:prstGeom prst="rect">
            <a:avLst/>
          </a:prstGeom>
          <a:noFill/>
        </p:spPr>
        <p:txBody>
          <a:bodyPr wrap="none" rtlCol="0">
            <a:spAutoFit/>
          </a:bodyPr>
          <a:lstStyle/>
          <a:p>
            <a:r>
              <a:rPr lang="en-US" sz="4400" b="1" dirty="0" smtClean="0">
                <a:solidFill>
                  <a:schemeClr val="bg1"/>
                </a:solidFill>
                <a:latin typeface="Myanmar Sangam MN"/>
                <a:cs typeface="Myanmar Sangam MN"/>
              </a:rPr>
              <a:t>1. CONTRAST</a:t>
            </a:r>
            <a:endParaRPr lang="en-US" sz="4800" b="1" dirty="0">
              <a:solidFill>
                <a:schemeClr val="bg1"/>
              </a:solidFill>
              <a:latin typeface="Myanmar Sangam MN"/>
              <a:cs typeface="Myanmar Sangam MN"/>
            </a:endParaRPr>
          </a:p>
        </p:txBody>
      </p:sp>
      <p:sp>
        <p:nvSpPr>
          <p:cNvPr id="9" name="TextBox 8"/>
          <p:cNvSpPr txBox="1"/>
          <p:nvPr/>
        </p:nvSpPr>
        <p:spPr>
          <a:xfrm>
            <a:off x="4531754" y="2678220"/>
            <a:ext cx="613094" cy="769441"/>
          </a:xfrm>
          <a:prstGeom prst="rect">
            <a:avLst/>
          </a:prstGeom>
          <a:noFill/>
        </p:spPr>
        <p:txBody>
          <a:bodyPr wrap="none" rtlCol="0">
            <a:spAutoFit/>
          </a:bodyPr>
          <a:lstStyle/>
          <a:p>
            <a:r>
              <a:rPr lang="en-US" sz="4400" dirty="0" smtClean="0">
                <a:solidFill>
                  <a:srgbClr val="FFFFFF"/>
                </a:solidFill>
                <a:latin typeface="Myanmar Sangam MN"/>
                <a:cs typeface="Myanmar Sangam MN"/>
              </a:rPr>
              <a:t>2.</a:t>
            </a:r>
            <a:endParaRPr lang="en-US" dirty="0">
              <a:solidFill>
                <a:srgbClr val="FFFFFF"/>
              </a:solidFill>
              <a:latin typeface="Myanmar Sangam MN"/>
              <a:cs typeface="Myanmar Sangam MN"/>
            </a:endParaRPr>
          </a:p>
        </p:txBody>
      </p:sp>
      <p:sp>
        <p:nvSpPr>
          <p:cNvPr id="10" name="TextBox 9"/>
          <p:cNvSpPr txBox="1"/>
          <p:nvPr/>
        </p:nvSpPr>
        <p:spPr>
          <a:xfrm>
            <a:off x="818022" y="4131264"/>
            <a:ext cx="5070619" cy="2062103"/>
          </a:xfrm>
          <a:prstGeom prst="rect">
            <a:avLst/>
          </a:prstGeom>
          <a:noFill/>
        </p:spPr>
        <p:txBody>
          <a:bodyPr wrap="none" rtlCol="0">
            <a:spAutoFit/>
          </a:bodyPr>
          <a:lstStyle/>
          <a:p>
            <a:r>
              <a:rPr lang="en-US" sz="4400" b="1" dirty="0" smtClean="0">
                <a:solidFill>
                  <a:srgbClr val="FFFFFF"/>
                </a:solidFill>
                <a:latin typeface="Myanmar Sangam MN"/>
                <a:cs typeface="Myanmar Sangam MN"/>
              </a:rPr>
              <a:t>3. Tangible</a:t>
            </a:r>
          </a:p>
          <a:p>
            <a:pPr marL="571500" indent="-571500">
              <a:buFont typeface="Wingdings" charset="2"/>
              <a:buChar char=""/>
            </a:pPr>
            <a:r>
              <a:rPr lang="en-US" sz="2800" b="1" dirty="0" smtClean="0">
                <a:solidFill>
                  <a:srgbClr val="FFFFFF"/>
                </a:solidFill>
                <a:latin typeface="Myanmar Sangam MN"/>
                <a:cs typeface="Myanmar Sangam MN"/>
              </a:rPr>
              <a:t>“Scalable Architecture”</a:t>
            </a:r>
          </a:p>
          <a:p>
            <a:pPr marL="571500" indent="-571500">
              <a:buFont typeface="Wingdings" charset="2"/>
              <a:buChar char=""/>
            </a:pPr>
            <a:r>
              <a:rPr lang="en-US" sz="2800" b="1" dirty="0" smtClean="0">
                <a:solidFill>
                  <a:srgbClr val="FFFFFF"/>
                </a:solidFill>
                <a:latin typeface="Myanmar Sangam MN"/>
                <a:cs typeface="Myanmar Sangam MN"/>
              </a:rPr>
              <a:t>“More Money” </a:t>
            </a:r>
          </a:p>
          <a:p>
            <a:pPr marL="571500" indent="-571500">
              <a:buFont typeface="Wingdings" charset="2"/>
              <a:buChar char=""/>
            </a:pPr>
            <a:r>
              <a:rPr lang="en-US" sz="2800" b="1" dirty="0" smtClean="0">
                <a:solidFill>
                  <a:srgbClr val="FFFFFF"/>
                </a:solidFill>
                <a:latin typeface="Myanmar Sangam MN"/>
                <a:cs typeface="Myanmar Sangam MN"/>
              </a:rPr>
              <a:t>“24-hour Customer Service”</a:t>
            </a:r>
            <a:endParaRPr lang="en-US" sz="2800" b="1" dirty="0">
              <a:solidFill>
                <a:srgbClr val="FFFFFF"/>
              </a:solidFill>
              <a:latin typeface="Myanmar Sangam MN"/>
              <a:cs typeface="Myanmar Sangam MN"/>
            </a:endParaRPr>
          </a:p>
        </p:txBody>
      </p:sp>
    </p:spTree>
    <p:extLst>
      <p:ext uri="{BB962C8B-B14F-4D97-AF65-F5344CB8AC3E}">
        <p14:creationId xmlns:p14="http://schemas.microsoft.com/office/powerpoint/2010/main" val="37554390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5" presetClass="exit" presetSubtype="0" fill="hold" nodeType="clickEffect">
                                  <p:stCondLst>
                                    <p:cond delay="0"/>
                                  </p:stCondLst>
                                  <p:childTnLst>
                                    <p:anim calcmode="lin" valueType="num">
                                      <p:cBhvr>
                                        <p:cTn id="34" dur="1000"/>
                                        <p:tgtEl>
                                          <p:spTgt spid="10">
                                            <p:txEl>
                                              <p:pRg st="1" end="1"/>
                                            </p:txEl>
                                          </p:spTgt>
                                        </p:tgtEl>
                                        <p:attrNameLst>
                                          <p:attrName>ppt_w</p:attrName>
                                        </p:attrNameLst>
                                      </p:cBhvr>
                                      <p:tavLst>
                                        <p:tav tm="0">
                                          <p:val>
                                            <p:strVal val="ppt_w"/>
                                          </p:val>
                                        </p:tav>
                                        <p:tav tm="100000">
                                          <p:val>
                                            <p:fltVal val="0"/>
                                          </p:val>
                                        </p:tav>
                                      </p:tavLst>
                                    </p:anim>
                                    <p:anim calcmode="lin" valueType="num">
                                      <p:cBhvr>
                                        <p:cTn id="35" dur="1000"/>
                                        <p:tgtEl>
                                          <p:spTgt spid="10">
                                            <p:txEl>
                                              <p:pRg st="1" end="1"/>
                                            </p:txEl>
                                          </p:spTgt>
                                        </p:tgtEl>
                                        <p:attrNameLst>
                                          <p:attrName>ppt_h</p:attrName>
                                        </p:attrNameLst>
                                      </p:cBhvr>
                                      <p:tavLst>
                                        <p:tav tm="0">
                                          <p:val>
                                            <p:strVal val="ppt_h"/>
                                          </p:val>
                                        </p:tav>
                                        <p:tav tm="100000">
                                          <p:val>
                                            <p:fltVal val="0"/>
                                          </p:val>
                                        </p:tav>
                                      </p:tavLst>
                                    </p:anim>
                                    <p:anim calcmode="lin" valueType="num">
                                      <p:cBhvr>
                                        <p:cTn id="36" dur="1000"/>
                                        <p:tgtEl>
                                          <p:spTgt spid="10">
                                            <p:txEl>
                                              <p:pRg st="1" end="1"/>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37" dur="1000"/>
                                        <p:tgtEl>
                                          <p:spTgt spid="10">
                                            <p:txEl>
                                              <p:pRg st="1" end="1"/>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38" dur="1" fill="hold">
                                          <p:stCondLst>
                                            <p:cond delay="999"/>
                                          </p:stCondLst>
                                        </p:cTn>
                                        <p:tgtEl>
                                          <p:spTgt spid="10">
                                            <p:txEl>
                                              <p:pRg st="1" end="1"/>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2" presetClass="emph" presetSubtype="0" fill="hold" nodeType="clickEffect">
                                  <p:stCondLst>
                                    <p:cond delay="0"/>
                                  </p:stCondLst>
                                  <p:childTnLst>
                                    <p:animRot by="120000">
                                      <p:cBhvr>
                                        <p:cTn id="42" dur="100" fill="hold">
                                          <p:stCondLst>
                                            <p:cond delay="0"/>
                                          </p:stCondLst>
                                        </p:cTn>
                                        <p:tgtEl>
                                          <p:spTgt spid="10">
                                            <p:txEl>
                                              <p:pRg st="2" end="2"/>
                                            </p:txEl>
                                          </p:spTgt>
                                        </p:tgtEl>
                                        <p:attrNameLst>
                                          <p:attrName>r</p:attrName>
                                        </p:attrNameLst>
                                      </p:cBhvr>
                                    </p:animRot>
                                    <p:animRot by="-240000">
                                      <p:cBhvr>
                                        <p:cTn id="43" dur="200" fill="hold">
                                          <p:stCondLst>
                                            <p:cond delay="200"/>
                                          </p:stCondLst>
                                        </p:cTn>
                                        <p:tgtEl>
                                          <p:spTgt spid="10">
                                            <p:txEl>
                                              <p:pRg st="2" end="2"/>
                                            </p:txEl>
                                          </p:spTgt>
                                        </p:tgtEl>
                                        <p:attrNameLst>
                                          <p:attrName>r</p:attrName>
                                        </p:attrNameLst>
                                      </p:cBhvr>
                                    </p:animRot>
                                    <p:animRot by="240000">
                                      <p:cBhvr>
                                        <p:cTn id="44" dur="200" fill="hold">
                                          <p:stCondLst>
                                            <p:cond delay="400"/>
                                          </p:stCondLst>
                                        </p:cTn>
                                        <p:tgtEl>
                                          <p:spTgt spid="10">
                                            <p:txEl>
                                              <p:pRg st="2" end="2"/>
                                            </p:txEl>
                                          </p:spTgt>
                                        </p:tgtEl>
                                        <p:attrNameLst>
                                          <p:attrName>r</p:attrName>
                                        </p:attrNameLst>
                                      </p:cBhvr>
                                    </p:animRot>
                                    <p:animRot by="-240000">
                                      <p:cBhvr>
                                        <p:cTn id="45" dur="200" fill="hold">
                                          <p:stCondLst>
                                            <p:cond delay="600"/>
                                          </p:stCondLst>
                                        </p:cTn>
                                        <p:tgtEl>
                                          <p:spTgt spid="10">
                                            <p:txEl>
                                              <p:pRg st="2" end="2"/>
                                            </p:txEl>
                                          </p:spTgt>
                                        </p:tgtEl>
                                        <p:attrNameLst>
                                          <p:attrName>r</p:attrName>
                                        </p:attrNameLst>
                                      </p:cBhvr>
                                    </p:animRot>
                                    <p:animRot by="120000">
                                      <p:cBhvr>
                                        <p:cTn id="46" dur="200" fill="hold">
                                          <p:stCondLst>
                                            <p:cond delay="800"/>
                                          </p:stCondLst>
                                        </p:cTn>
                                        <p:tgtEl>
                                          <p:spTgt spid="10">
                                            <p:txEl>
                                              <p:pRg st="2" end="2"/>
                                            </p:txEl>
                                          </p:spTgt>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0">
                                            <p:txEl>
                                              <p:pRg st="3" end="3"/>
                                            </p:txEl>
                                          </p:spTgt>
                                        </p:tgtEl>
                                        <p:attrNameLst>
                                          <p:attrName>style.visibility</p:attrName>
                                        </p:attrNameLst>
                                      </p:cBhvr>
                                      <p:to>
                                        <p:strVal val="visible"/>
                                      </p:to>
                                    </p:set>
                                    <p:animEffect transition="in" filter="blinds(horizontal)">
                                      <p:cBhvr>
                                        <p:cTn id="51"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7409" y="277386"/>
            <a:ext cx="6824705" cy="1569660"/>
          </a:xfrm>
          <a:prstGeom prst="rect">
            <a:avLst/>
          </a:prstGeom>
          <a:noFill/>
        </p:spPr>
        <p:txBody>
          <a:bodyPr wrap="none" rtlCol="0">
            <a:spAutoFit/>
          </a:bodyPr>
          <a:lstStyle/>
          <a:p>
            <a:pPr algn="ctr"/>
            <a:r>
              <a:rPr lang="en-US" sz="9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The 6 Stimuli</a:t>
            </a:r>
            <a:endParaRPr lang="en-US" sz="9600" dirty="0"/>
          </a:p>
        </p:txBody>
      </p:sp>
      <p:sp>
        <p:nvSpPr>
          <p:cNvPr id="5" name="Rectangle 4"/>
          <p:cNvSpPr/>
          <p:nvPr/>
        </p:nvSpPr>
        <p:spPr>
          <a:xfrm>
            <a:off x="211631" y="2485543"/>
            <a:ext cx="4274806" cy="584776"/>
          </a:xfrm>
          <a:prstGeom prst="rect">
            <a:avLst/>
          </a:prstGeom>
        </p:spPr>
        <p:txBody>
          <a:bodyPr wrap="square">
            <a:spAutoFit/>
          </a:bodyPr>
          <a:lstStyle/>
          <a:p>
            <a:pPr lvl="0"/>
            <a:r>
              <a:rPr lang="en-US" sz="3200" b="1" dirty="0" smtClean="0">
                <a:solidFill>
                  <a:prstClr val="white"/>
                </a:solidFill>
                <a:latin typeface="Myanmar Sangam MN"/>
                <a:cs typeface="Myanmar Sangam MN"/>
              </a:rPr>
              <a:t>4. Beginning and End</a:t>
            </a:r>
            <a:endParaRPr lang="en-US" sz="3600" b="1" dirty="0">
              <a:solidFill>
                <a:prstClr val="white"/>
              </a:solidFill>
              <a:latin typeface="Myanmar Sangam MN"/>
              <a:cs typeface="Myanmar Sangam MN"/>
            </a:endParaRPr>
          </a:p>
        </p:txBody>
      </p:sp>
      <p:sp>
        <p:nvSpPr>
          <p:cNvPr id="17" name="Freeform 16"/>
          <p:cNvSpPr/>
          <p:nvPr/>
        </p:nvSpPr>
        <p:spPr>
          <a:xfrm>
            <a:off x="610290" y="3688477"/>
            <a:ext cx="3216378" cy="2144414"/>
          </a:xfrm>
          <a:custGeom>
            <a:avLst/>
            <a:gdLst>
              <a:gd name="connsiteX0" fmla="*/ 0 w 3150401"/>
              <a:gd name="connsiteY0" fmla="*/ 0 h 3144519"/>
              <a:gd name="connsiteX1" fmla="*/ 610287 w 3150401"/>
              <a:gd name="connsiteY1" fmla="*/ 2672270 h 3144519"/>
              <a:gd name="connsiteX2" fmla="*/ 1781379 w 3150401"/>
              <a:gd name="connsiteY2" fmla="*/ 3134144 h 3144519"/>
              <a:gd name="connsiteX3" fmla="*/ 2738045 w 3150401"/>
              <a:gd name="connsiteY3" fmla="*/ 2721756 h 3144519"/>
              <a:gd name="connsiteX4" fmla="*/ 3150401 w 3150401"/>
              <a:gd name="connsiteY4" fmla="*/ 98973 h 3144519"/>
              <a:gd name="connsiteX5" fmla="*/ 3150401 w 3150401"/>
              <a:gd name="connsiteY5" fmla="*/ 98973 h 314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0401" h="3144519">
                <a:moveTo>
                  <a:pt x="0" y="0"/>
                </a:moveTo>
                <a:cubicBezTo>
                  <a:pt x="156695" y="1074956"/>
                  <a:pt x="313391" y="2149913"/>
                  <a:pt x="610287" y="2672270"/>
                </a:cubicBezTo>
                <a:cubicBezTo>
                  <a:pt x="907183" y="3194627"/>
                  <a:pt x="1426753" y="3125896"/>
                  <a:pt x="1781379" y="3134144"/>
                </a:cubicBezTo>
                <a:cubicBezTo>
                  <a:pt x="2136005" y="3142392"/>
                  <a:pt x="2509875" y="3227618"/>
                  <a:pt x="2738045" y="2721756"/>
                </a:cubicBezTo>
                <a:cubicBezTo>
                  <a:pt x="2966215" y="2215894"/>
                  <a:pt x="3150401" y="98973"/>
                  <a:pt x="3150401" y="98973"/>
                </a:cubicBezTo>
                <a:lnTo>
                  <a:pt x="3150401" y="98973"/>
                </a:lnTo>
              </a:path>
            </a:pathLst>
          </a:custGeom>
          <a:ln w="76200" cmpd="sng">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p:cNvPicPr>
            <a:picLocks noChangeAspect="1"/>
          </p:cNvPicPr>
          <p:nvPr/>
        </p:nvPicPr>
        <p:blipFill>
          <a:blip r:embed="rId2"/>
          <a:stretch>
            <a:fillRect/>
          </a:stretch>
        </p:blipFill>
        <p:spPr>
          <a:xfrm>
            <a:off x="1034451" y="4064181"/>
            <a:ext cx="2398352" cy="1331938"/>
          </a:xfrm>
          <a:prstGeom prst="rect">
            <a:avLst/>
          </a:prstGeom>
        </p:spPr>
      </p:pic>
      <p:sp>
        <p:nvSpPr>
          <p:cNvPr id="19" name="Rectangle 18"/>
          <p:cNvSpPr/>
          <p:nvPr/>
        </p:nvSpPr>
        <p:spPr>
          <a:xfrm>
            <a:off x="4486437" y="3209186"/>
            <a:ext cx="4274806" cy="584776"/>
          </a:xfrm>
          <a:prstGeom prst="rect">
            <a:avLst/>
          </a:prstGeom>
        </p:spPr>
        <p:txBody>
          <a:bodyPr wrap="square">
            <a:spAutoFit/>
          </a:bodyPr>
          <a:lstStyle/>
          <a:p>
            <a:pPr lvl="0"/>
            <a:r>
              <a:rPr lang="en-US" sz="3200" b="1" spc="300" dirty="0" smtClean="0">
                <a:solidFill>
                  <a:prstClr val="white"/>
                </a:solidFill>
                <a:latin typeface="Myanmar Sangam MN"/>
                <a:cs typeface="Myanmar Sangam MN"/>
              </a:rPr>
              <a:t>5. Visual Stimuli</a:t>
            </a:r>
            <a:endParaRPr lang="en-US" sz="3600" b="1" spc="300" dirty="0">
              <a:solidFill>
                <a:prstClr val="white"/>
              </a:solidFill>
              <a:latin typeface="Myanmar Sangam MN"/>
              <a:cs typeface="Myanmar Sangam MN"/>
            </a:endParaRPr>
          </a:p>
        </p:txBody>
      </p:sp>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backgroundRemoval t="10000" b="97857" l="9848" r="99242"/>
                    </a14:imgEffect>
                  </a14:imgLayer>
                </a14:imgProps>
              </a:ext>
            </a:extLst>
          </a:blip>
          <a:stretch>
            <a:fillRect/>
          </a:stretch>
        </p:blipFill>
        <p:spPr>
          <a:xfrm>
            <a:off x="3826668" y="4321596"/>
            <a:ext cx="4274806" cy="1511295"/>
          </a:xfrm>
          <a:prstGeom prst="rect">
            <a:avLst/>
          </a:prstGeom>
        </p:spPr>
      </p:pic>
    </p:spTree>
    <p:extLst>
      <p:ext uri="{BB962C8B-B14F-4D97-AF65-F5344CB8AC3E}">
        <p14:creationId xmlns:p14="http://schemas.microsoft.com/office/powerpoint/2010/main" val="581825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7500" y="304800"/>
            <a:ext cx="8509000" cy="6248400"/>
          </a:xfrm>
          <a:prstGeom prst="rect">
            <a:avLst/>
          </a:prstGeom>
        </p:spPr>
      </p:pic>
      <p:sp>
        <p:nvSpPr>
          <p:cNvPr id="6" name="Oval 5"/>
          <p:cNvSpPr/>
          <p:nvPr/>
        </p:nvSpPr>
        <p:spPr>
          <a:xfrm rot="20030667">
            <a:off x="1979309" y="651178"/>
            <a:ext cx="2705058" cy="3200125"/>
          </a:xfrm>
          <a:prstGeom prst="ellipse">
            <a:avLst/>
          </a:prstGeom>
          <a:noFill/>
          <a:ln w="76200" cmpd="sng">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920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4863</TotalTime>
  <Words>2618</Words>
  <Application>Microsoft Macintosh PowerPoint</Application>
  <PresentationFormat>On-screen Show (4:3)</PresentationFormat>
  <Paragraphs>292</Paragraphs>
  <Slides>37</Slides>
  <Notes>9</Notes>
  <HiddenSlides>0</HiddenSlides>
  <MMClips>1</MMClips>
  <ScaleCrop>false</ScaleCrop>
  <HeadingPairs>
    <vt:vector size="4" baseType="variant">
      <vt:variant>
        <vt:lpstr>Theme</vt:lpstr>
      </vt:variant>
      <vt:variant>
        <vt:i4>3</vt:i4>
      </vt:variant>
      <vt:variant>
        <vt:lpstr>Slide Titles</vt:lpstr>
      </vt:variant>
      <vt:variant>
        <vt:i4>37</vt:i4>
      </vt:variant>
    </vt:vector>
  </HeadingPairs>
  <TitlesOfParts>
    <vt:vector size="40" baseType="lpstr">
      <vt:lpstr>Office Theme</vt:lpstr>
      <vt:lpstr>1_Office Theme</vt:lpstr>
      <vt:lpstr>2_Office Theme</vt:lpstr>
      <vt:lpstr>PowerPoint Presentation</vt:lpstr>
      <vt:lpstr>PowerPoint Presentation</vt:lpstr>
      <vt:lpstr>PowerPoint Presentation</vt:lpstr>
      <vt:lpstr>It All Started in 2002</vt:lpstr>
      <vt:lpstr>PowerPoint Presentation</vt:lpstr>
      <vt:lpstr>PowerPoint Presentation</vt:lpstr>
      <vt:lpstr>PowerPoint Presentation</vt:lpstr>
      <vt:lpstr>PowerPoint Presentation</vt:lpstr>
      <vt:lpstr>PowerPoint Presentation</vt:lpstr>
      <vt:lpstr>The 6 Stimuli</vt:lpstr>
      <vt:lpstr>PowerPoint Presentation</vt:lpstr>
      <vt:lpstr>Diagnose the Pain</vt:lpstr>
      <vt:lpstr>Diagnose the Pain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Lazarus</dc:creator>
  <cp:lastModifiedBy>Jacob Lazarus</cp:lastModifiedBy>
  <cp:revision>65</cp:revision>
  <dcterms:created xsi:type="dcterms:W3CDTF">2013-07-28T18:54:48Z</dcterms:created>
  <dcterms:modified xsi:type="dcterms:W3CDTF">2013-08-01T04:00:13Z</dcterms:modified>
</cp:coreProperties>
</file>